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1" r:id="rId3"/>
    <p:sldId id="262" r:id="rId4"/>
    <p:sldId id="266" r:id="rId5"/>
    <p:sldId id="265" r:id="rId6"/>
    <p:sldId id="268"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2" userDrawn="1">
          <p15:clr>
            <a:srgbClr val="A4A3A4"/>
          </p15:clr>
        </p15:guide>
        <p15:guide id="2" pos="2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tcliffe, Catherine G." initials="SCG" lastIdx="7" clrIdx="0">
    <p:extLst>
      <p:ext uri="{19B8F6BF-5375-455C-9EA6-DF929625EA0E}">
        <p15:presenceInfo xmlns:p15="http://schemas.microsoft.com/office/powerpoint/2012/main" userId="S-1-5-21-2122500139-1198148142-3152560411-17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8"/>
    <p:restoredTop sz="94656"/>
  </p:normalViewPr>
  <p:slideViewPr>
    <p:cSldViewPr snapToGrid="0" snapToObjects="1" showGuides="1">
      <p:cViewPr varScale="1">
        <p:scale>
          <a:sx n="102" d="100"/>
          <a:sy n="102" d="100"/>
        </p:scale>
        <p:origin x="800" y="192"/>
      </p:cViewPr>
      <p:guideLst>
        <p:guide orient="horz" pos="3552"/>
        <p:guide pos="2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650436729703999E-2"/>
          <c:y val="0.1139233787103032"/>
          <c:w val="0.91553468017535533"/>
          <c:h val="0.78697274003870155"/>
        </c:manualLayout>
      </c:layout>
      <c:barChart>
        <c:barDir val="col"/>
        <c:grouping val="clustered"/>
        <c:varyColors val="0"/>
        <c:ser>
          <c:idx val="0"/>
          <c:order val="0"/>
          <c:tx>
            <c:strRef>
              <c:f>Sheet1!$A$2</c:f>
              <c:strCache>
                <c:ptCount val="1"/>
                <c:pt idx="0">
                  <c:v>Pre-Hib: 1988-1991</c:v>
                </c:pt>
              </c:strCache>
            </c:strRef>
          </c:tx>
          <c:spPr>
            <a:solidFill>
              <a:srgbClr val="48ADBD"/>
            </a:solidFill>
          </c:spPr>
          <c:invertIfNegative val="0"/>
          <c:dPt>
            <c:idx val="8"/>
            <c:invertIfNegative val="0"/>
            <c:bubble3D val="0"/>
            <c:extLst>
              <c:ext xmlns:c16="http://schemas.microsoft.com/office/drawing/2014/chart" uri="{C3380CC4-5D6E-409C-BE32-E72D297353CC}">
                <c16:uniqueId val="{00000000-FC6F-204C-8B7E-4F42CCF87B2E}"/>
              </c:ext>
            </c:extLst>
          </c:dPt>
          <c:cat>
            <c:strRef>
              <c:f>Sheet1!$B$1:$C$1</c:f>
              <c:strCache>
                <c:ptCount val="2"/>
                <c:pt idx="0">
                  <c:v>Navajo</c:v>
                </c:pt>
                <c:pt idx="1">
                  <c:v>US Population</c:v>
                </c:pt>
              </c:strCache>
            </c:strRef>
          </c:cat>
          <c:val>
            <c:numRef>
              <c:f>Sheet1!$B$2:$C$2</c:f>
              <c:numCache>
                <c:formatCode>General</c:formatCode>
                <c:ptCount val="2"/>
                <c:pt idx="0">
                  <c:v>58.524947574054245</c:v>
                </c:pt>
                <c:pt idx="1">
                  <c:v>12</c:v>
                </c:pt>
              </c:numCache>
            </c:numRef>
          </c:val>
          <c:extLst>
            <c:ext xmlns:c16="http://schemas.microsoft.com/office/drawing/2014/chart" uri="{C3380CC4-5D6E-409C-BE32-E72D297353CC}">
              <c16:uniqueId val="{00000001-FC6F-204C-8B7E-4F42CCF87B2E}"/>
            </c:ext>
          </c:extLst>
        </c:ser>
        <c:ser>
          <c:idx val="1"/>
          <c:order val="1"/>
          <c:tx>
            <c:strRef>
              <c:f>Sheet1!$A$3</c:f>
              <c:strCache>
                <c:ptCount val="1"/>
                <c:pt idx="0">
                  <c:v>Post-Hib: 1992-2015</c:v>
                </c:pt>
              </c:strCache>
            </c:strRef>
          </c:tx>
          <c:spPr>
            <a:solidFill>
              <a:srgbClr val="B12C34"/>
            </a:solidFill>
          </c:spPr>
          <c:invertIfNegative val="0"/>
          <c:cat>
            <c:strRef>
              <c:f>Sheet1!$B$1:$C$1</c:f>
              <c:strCache>
                <c:ptCount val="2"/>
                <c:pt idx="0">
                  <c:v>Navajo</c:v>
                </c:pt>
                <c:pt idx="1">
                  <c:v>US Population</c:v>
                </c:pt>
              </c:strCache>
            </c:strRef>
          </c:cat>
          <c:val>
            <c:numRef>
              <c:f>Sheet1!$B$3:$C$3</c:f>
              <c:numCache>
                <c:formatCode>General</c:formatCode>
                <c:ptCount val="2"/>
                <c:pt idx="0">
                  <c:v>7.440698471479851</c:v>
                </c:pt>
                <c:pt idx="1">
                  <c:v>0.35439999999999988</c:v>
                </c:pt>
              </c:numCache>
            </c:numRef>
          </c:val>
          <c:extLst>
            <c:ext xmlns:c16="http://schemas.microsoft.com/office/drawing/2014/chart" uri="{C3380CC4-5D6E-409C-BE32-E72D297353CC}">
              <c16:uniqueId val="{00000002-FC6F-204C-8B7E-4F42CCF87B2E}"/>
            </c:ext>
          </c:extLst>
        </c:ser>
        <c:dLbls>
          <c:showLegendKey val="0"/>
          <c:showVal val="0"/>
          <c:showCatName val="0"/>
          <c:showSerName val="0"/>
          <c:showPercent val="0"/>
          <c:showBubbleSize val="0"/>
        </c:dLbls>
        <c:gapWidth val="100"/>
        <c:axId val="309427376"/>
        <c:axId val="309427768"/>
      </c:barChart>
      <c:catAx>
        <c:axId val="309427376"/>
        <c:scaling>
          <c:orientation val="minMax"/>
        </c:scaling>
        <c:delete val="0"/>
        <c:axPos val="b"/>
        <c:numFmt formatCode="@" sourceLinked="0"/>
        <c:majorTickMark val="out"/>
        <c:minorTickMark val="none"/>
        <c:tickLblPos val="nextTo"/>
        <c:spPr>
          <a:ln>
            <a:noFill/>
          </a:ln>
        </c:spPr>
        <c:txPr>
          <a:bodyPr rot="0" vert="horz"/>
          <a:lstStyle/>
          <a:p>
            <a:pPr>
              <a:defRPr/>
            </a:pPr>
            <a:endParaRPr lang="en-US"/>
          </a:p>
        </c:txPr>
        <c:crossAx val="309427768"/>
        <c:crosses val="autoZero"/>
        <c:auto val="1"/>
        <c:lblAlgn val="ctr"/>
        <c:lblOffset val="100"/>
        <c:tickLblSkip val="1"/>
        <c:noMultiLvlLbl val="0"/>
      </c:catAx>
      <c:valAx>
        <c:axId val="309427768"/>
        <c:scaling>
          <c:orientation val="minMax"/>
          <c:max val="60"/>
        </c:scaling>
        <c:delete val="1"/>
        <c:axPos val="l"/>
        <c:numFmt formatCode="General" sourceLinked="1"/>
        <c:majorTickMark val="out"/>
        <c:minorTickMark val="none"/>
        <c:tickLblPos val="nextTo"/>
        <c:crossAx val="309427376"/>
        <c:crosses val="autoZero"/>
        <c:crossBetween val="between"/>
      </c:valAx>
      <c:spPr>
        <a:noFill/>
        <a:ln>
          <a:noFill/>
        </a:ln>
      </c:spPr>
    </c:plotArea>
    <c:legend>
      <c:legendPos val="t"/>
      <c:layout>
        <c:manualLayout>
          <c:xMode val="edge"/>
          <c:yMode val="edge"/>
          <c:x val="9.1371323613860647E-2"/>
          <c:y val="3.6771270153020598E-2"/>
          <c:w val="0.86108090495397049"/>
          <c:h val="8.3814911679556903E-2"/>
        </c:manualLayout>
      </c:layout>
      <c:overlay val="0"/>
    </c:legend>
    <c:plotVisOnly val="1"/>
    <c:dispBlanksAs val="gap"/>
    <c:showDLblsOverMax val="0"/>
  </c:chart>
  <c:spPr>
    <a:noFill/>
    <a:ln>
      <a:noFill/>
    </a:ln>
  </c:spPr>
  <c:txPr>
    <a:bodyPr/>
    <a:lstStyle/>
    <a:p>
      <a:pPr>
        <a:defRPr sz="1600">
          <a:latin typeface="Candara" panose="020E0502030303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B0DA5-DF08-2047-AE7E-67B65297435B}" type="datetimeFigureOut">
              <a:rPr lang="en-US" smtClean="0"/>
              <a:t>4/8/19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C9042-C307-D746-B47F-474F85224EE7}" type="slidenum">
              <a:rPr lang="en-US" smtClean="0"/>
              <a:t>‹#›</a:t>
            </a:fld>
            <a:endParaRPr lang="en-US"/>
          </a:p>
        </p:txBody>
      </p:sp>
    </p:spTree>
    <p:extLst>
      <p:ext uri="{BB962C8B-B14F-4D97-AF65-F5344CB8AC3E}">
        <p14:creationId xmlns:p14="http://schemas.microsoft.com/office/powerpoint/2010/main" val="144752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C00C0-49E6-46ED-A85E-3933956AA92F}" type="slidenum">
              <a:rPr lang="en-US" smtClean="0"/>
              <a:t>1</a:t>
            </a:fld>
            <a:endParaRPr lang="en-US"/>
          </a:p>
        </p:txBody>
      </p:sp>
    </p:spTree>
    <p:extLst>
      <p:ext uri="{BB962C8B-B14F-4D97-AF65-F5344CB8AC3E}">
        <p14:creationId xmlns:p14="http://schemas.microsoft.com/office/powerpoint/2010/main" val="42379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C9042-C307-D746-B47F-474F85224EE7}" type="slidenum">
              <a:rPr lang="en-US" smtClean="0"/>
              <a:t>2</a:t>
            </a:fld>
            <a:endParaRPr lang="en-US"/>
          </a:p>
        </p:txBody>
      </p:sp>
    </p:spTree>
    <p:extLst>
      <p:ext uri="{BB962C8B-B14F-4D97-AF65-F5344CB8AC3E}">
        <p14:creationId xmlns:p14="http://schemas.microsoft.com/office/powerpoint/2010/main" val="185493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C9042-C307-D746-B47F-474F85224EE7}" type="slidenum">
              <a:rPr lang="en-US" smtClean="0"/>
              <a:t>3</a:t>
            </a:fld>
            <a:endParaRPr lang="en-US"/>
          </a:p>
        </p:txBody>
      </p:sp>
    </p:spTree>
    <p:extLst>
      <p:ext uri="{BB962C8B-B14F-4D97-AF65-F5344CB8AC3E}">
        <p14:creationId xmlns:p14="http://schemas.microsoft.com/office/powerpoint/2010/main" val="63155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C9042-C307-D746-B47F-474F85224EE7}" type="slidenum">
              <a:rPr lang="en-US" smtClean="0"/>
              <a:t>4</a:t>
            </a:fld>
            <a:endParaRPr lang="en-US"/>
          </a:p>
        </p:txBody>
      </p:sp>
    </p:spTree>
    <p:extLst>
      <p:ext uri="{BB962C8B-B14F-4D97-AF65-F5344CB8AC3E}">
        <p14:creationId xmlns:p14="http://schemas.microsoft.com/office/powerpoint/2010/main" val="76370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Hib vaccine has been very successful in decreasing the amount of serious Hib disease in children in our communities</a:t>
            </a:r>
          </a:p>
          <a:p>
            <a:pPr marL="171450" lvl="0" indent="-171450">
              <a:buFont typeface="Arial"/>
              <a:buChar char="•"/>
            </a:pPr>
            <a:r>
              <a:rPr lang="en-US" sz="1200" kern="1200" dirty="0">
                <a:solidFill>
                  <a:schemeClr val="tx1"/>
                </a:solidFill>
                <a:effectLst/>
                <a:latin typeface="+mn-lt"/>
                <a:ea typeface="+mn-ea"/>
                <a:cs typeface="+mn-cs"/>
              </a:rPr>
              <a:t>The last case of Hib disease in children occurred in 2013 among White Mountain Apache children and in 2016 among Navajo children </a:t>
            </a:r>
          </a:p>
          <a:p>
            <a:pPr marL="171450" lvl="0" indent="-171450">
              <a:buFont typeface="Arial"/>
              <a:buChar char="•"/>
            </a:pPr>
            <a:r>
              <a:rPr lang="en-US" sz="1200" kern="1200" dirty="0">
                <a:solidFill>
                  <a:schemeClr val="tx1"/>
                </a:solidFill>
                <a:effectLst/>
                <a:latin typeface="+mn-lt"/>
                <a:ea typeface="+mn-ea"/>
                <a:cs typeface="+mn-cs"/>
              </a:rPr>
              <a:t>Hib disease has not been totally eliminated even in children getting the vaccine. Our team is studying why this might be—and what we can do, with federal, state and local partners, to work toward disease elimination.</a:t>
            </a:r>
          </a:p>
          <a:p>
            <a:endParaRPr lang="en-US" dirty="0"/>
          </a:p>
        </p:txBody>
      </p:sp>
      <p:sp>
        <p:nvSpPr>
          <p:cNvPr id="4" name="Slide Number Placeholder 3"/>
          <p:cNvSpPr>
            <a:spLocks noGrp="1"/>
          </p:cNvSpPr>
          <p:nvPr>
            <p:ph type="sldNum" sz="quarter" idx="10"/>
          </p:nvPr>
        </p:nvSpPr>
        <p:spPr/>
        <p:txBody>
          <a:bodyPr/>
          <a:lstStyle/>
          <a:p>
            <a:fld id="{930C00C0-49E6-46ED-A85E-3933956AA92F}" type="slidenum">
              <a:rPr lang="en-US" smtClean="0"/>
              <a:t>5</a:t>
            </a:fld>
            <a:endParaRPr lang="en-US"/>
          </a:p>
        </p:txBody>
      </p:sp>
    </p:spTree>
    <p:extLst>
      <p:ext uri="{BB962C8B-B14F-4D97-AF65-F5344CB8AC3E}">
        <p14:creationId xmlns:p14="http://schemas.microsoft.com/office/powerpoint/2010/main" val="171197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C9042-C307-D746-B47F-474F85224EE7}" type="slidenum">
              <a:rPr lang="en-US" smtClean="0"/>
              <a:t>6</a:t>
            </a:fld>
            <a:endParaRPr lang="en-US"/>
          </a:p>
        </p:txBody>
      </p:sp>
    </p:spTree>
    <p:extLst>
      <p:ext uri="{BB962C8B-B14F-4D97-AF65-F5344CB8AC3E}">
        <p14:creationId xmlns:p14="http://schemas.microsoft.com/office/powerpoint/2010/main" val="119089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C9042-C307-D746-B47F-474F85224EE7}" type="slidenum">
              <a:rPr lang="en-US" smtClean="0"/>
              <a:t>7</a:t>
            </a:fld>
            <a:endParaRPr lang="en-US"/>
          </a:p>
        </p:txBody>
      </p:sp>
    </p:spTree>
    <p:extLst>
      <p:ext uri="{BB962C8B-B14F-4D97-AF65-F5344CB8AC3E}">
        <p14:creationId xmlns:p14="http://schemas.microsoft.com/office/powerpoint/2010/main" val="3660504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587" y="1753071"/>
            <a:ext cx="8073613" cy="867593"/>
          </a:xfrm>
          <a:prstGeom prst="rect">
            <a:avLst/>
          </a:prstGeom>
        </p:spPr>
        <p:txBody>
          <a:bodyPr>
            <a:normAutofit/>
          </a:bodyPr>
          <a:lstStyle>
            <a:lvl1pPr algn="l">
              <a:defRPr sz="4000"/>
            </a:lvl1pPr>
          </a:lstStyle>
          <a:p>
            <a:r>
              <a:rPr lang="en-US" dirty="0" err="1"/>
              <a:t>Powerpoint</a:t>
            </a:r>
            <a:r>
              <a:rPr lang="en-US" dirty="0"/>
              <a:t> Title</a:t>
            </a:r>
          </a:p>
        </p:txBody>
      </p:sp>
      <p:sp>
        <p:nvSpPr>
          <p:cNvPr id="3" name="Subtitle 2"/>
          <p:cNvSpPr>
            <a:spLocks noGrp="1"/>
          </p:cNvSpPr>
          <p:nvPr>
            <p:ph type="subTitle" idx="1" hasCustomPrompt="1"/>
          </p:nvPr>
        </p:nvSpPr>
        <p:spPr>
          <a:xfrm>
            <a:off x="384587" y="2856568"/>
            <a:ext cx="7316262" cy="461747"/>
          </a:xfrm>
          <a:prstGeom prst="rect">
            <a:avLst/>
          </a:prstGeo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or Author</a:t>
            </a:r>
          </a:p>
          <a:p>
            <a:endParaRPr lang="en-US" dirty="0"/>
          </a:p>
        </p:txBody>
      </p:sp>
    </p:spTree>
    <p:extLst>
      <p:ext uri="{BB962C8B-B14F-4D97-AF65-F5344CB8AC3E}">
        <p14:creationId xmlns:p14="http://schemas.microsoft.com/office/powerpoint/2010/main" val="159499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796038"/>
            <a:ext cx="8299450" cy="621600"/>
          </a:xfrm>
          <a:prstGeom prst="rect">
            <a:avLst/>
          </a:prstGeom>
        </p:spPr>
        <p:txBody>
          <a:bodyPr/>
          <a:lstStyle>
            <a:lvl1pPr algn="l">
              <a:defRPr sz="3000" baseline="0">
                <a:solidFill>
                  <a:schemeClr val="bg1"/>
                </a:solidFill>
              </a:defRPr>
            </a:lvl1pPr>
          </a:lstStyle>
          <a:p>
            <a:r>
              <a:rPr lang="en-US" dirty="0"/>
              <a:t>SLIDE TITLE</a:t>
            </a:r>
          </a:p>
        </p:txBody>
      </p:sp>
      <p:sp>
        <p:nvSpPr>
          <p:cNvPr id="3" name="Content Placeholder 2"/>
          <p:cNvSpPr>
            <a:spLocks noGrp="1"/>
          </p:cNvSpPr>
          <p:nvPr>
            <p:ph idx="1"/>
          </p:nvPr>
        </p:nvSpPr>
        <p:spPr>
          <a:xfrm>
            <a:off x="387350" y="1600200"/>
            <a:ext cx="8299450" cy="4525963"/>
          </a:xfrm>
          <a:prstGeom prst="rect">
            <a:avLst/>
          </a:prstGeom>
        </p:spPr>
        <p:txBody>
          <a:bodyPr/>
          <a:lstStyle>
            <a:lvl1pPr>
              <a:defRPr sz="24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764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796038"/>
            <a:ext cx="8299450" cy="621600"/>
          </a:xfrm>
          <a:prstGeom prst="rect">
            <a:avLst/>
          </a:prstGeom>
        </p:spPr>
        <p:txBody>
          <a:bodyPr/>
          <a:lstStyle>
            <a:lvl1pPr algn="l">
              <a:defRPr sz="3000" baseline="0">
                <a:solidFill>
                  <a:schemeClr val="bg1"/>
                </a:solidFill>
              </a:defRPr>
            </a:lvl1pPr>
          </a:lstStyle>
          <a:p>
            <a:r>
              <a:rPr lang="en-US" dirty="0"/>
              <a:t>SLIDE TITLE</a:t>
            </a:r>
          </a:p>
        </p:txBody>
      </p:sp>
      <p:sp>
        <p:nvSpPr>
          <p:cNvPr id="3" name="Content Placeholder 2"/>
          <p:cNvSpPr>
            <a:spLocks noGrp="1"/>
          </p:cNvSpPr>
          <p:nvPr>
            <p:ph idx="1"/>
          </p:nvPr>
        </p:nvSpPr>
        <p:spPr>
          <a:xfrm>
            <a:off x="387350" y="1600200"/>
            <a:ext cx="4174029" cy="4525963"/>
          </a:xfrm>
          <a:prstGeom prst="rect">
            <a:avLst/>
          </a:prstGeom>
        </p:spPr>
        <p:txBody>
          <a:bodyPr/>
          <a:lstStyle>
            <a:lvl1pPr>
              <a:defRPr sz="24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0"/>
          </p:nvPr>
        </p:nvSpPr>
        <p:spPr>
          <a:xfrm>
            <a:off x="4749201" y="1600201"/>
            <a:ext cx="3937599" cy="4525962"/>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25163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Cha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796038"/>
            <a:ext cx="8299450" cy="621600"/>
          </a:xfrm>
          <a:prstGeom prst="rect">
            <a:avLst/>
          </a:prstGeom>
        </p:spPr>
        <p:txBody>
          <a:bodyPr/>
          <a:lstStyle>
            <a:lvl1pPr algn="l">
              <a:defRPr sz="3000" baseline="0">
                <a:solidFill>
                  <a:schemeClr val="bg1"/>
                </a:solidFill>
              </a:defRPr>
            </a:lvl1pPr>
          </a:lstStyle>
          <a:p>
            <a:r>
              <a:rPr lang="en-US" dirty="0"/>
              <a:t>SLIDE TITLE</a:t>
            </a:r>
          </a:p>
        </p:txBody>
      </p:sp>
      <p:sp>
        <p:nvSpPr>
          <p:cNvPr id="3" name="Content Placeholder 2"/>
          <p:cNvSpPr>
            <a:spLocks noGrp="1"/>
          </p:cNvSpPr>
          <p:nvPr>
            <p:ph idx="1"/>
          </p:nvPr>
        </p:nvSpPr>
        <p:spPr>
          <a:xfrm>
            <a:off x="387350" y="1600200"/>
            <a:ext cx="4174029" cy="4525963"/>
          </a:xfrm>
          <a:prstGeom prst="rect">
            <a:avLst/>
          </a:prstGeom>
        </p:spPr>
        <p:txBody>
          <a:bodyPr/>
          <a:lstStyle>
            <a:lvl1pPr>
              <a:defRPr sz="24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Chart Placeholder 8"/>
          <p:cNvSpPr>
            <a:spLocks noGrp="1"/>
          </p:cNvSpPr>
          <p:nvPr>
            <p:ph type="chart" sz="quarter" idx="11"/>
          </p:nvPr>
        </p:nvSpPr>
        <p:spPr>
          <a:xfrm>
            <a:off x="4749201" y="1600201"/>
            <a:ext cx="3937599" cy="4525962"/>
          </a:xfrm>
          <a:prstGeom prst="rect">
            <a:avLst/>
          </a:prstGeom>
        </p:spPr>
        <p:txBody>
          <a:bodyPr vert="horz"/>
          <a:lstStyle/>
          <a:p>
            <a:r>
              <a:rPr lang="en-US"/>
              <a:t>Click icon to add chart</a:t>
            </a:r>
          </a:p>
        </p:txBody>
      </p:sp>
    </p:spTree>
    <p:extLst>
      <p:ext uri="{BB962C8B-B14F-4D97-AF65-F5344CB8AC3E}">
        <p14:creationId xmlns:p14="http://schemas.microsoft.com/office/powerpoint/2010/main" val="3559454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10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CP_00411.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279" b="-70"/>
          <a:stretch/>
        </p:blipFill>
        <p:spPr>
          <a:xfrm>
            <a:off x="0" y="719437"/>
            <a:ext cx="9144000" cy="5440387"/>
          </a:xfrm>
          <a:ln>
            <a:solidFill>
              <a:schemeClr val="bg2"/>
            </a:solidFill>
          </a:ln>
        </p:spPr>
      </p:pic>
      <p:sp>
        <p:nvSpPr>
          <p:cNvPr id="5" name="TextBox 4"/>
          <p:cNvSpPr txBox="1"/>
          <p:nvPr/>
        </p:nvSpPr>
        <p:spPr>
          <a:xfrm>
            <a:off x="4642338" y="5082606"/>
            <a:ext cx="4501662" cy="1077218"/>
          </a:xfrm>
          <a:prstGeom prst="rect">
            <a:avLst/>
          </a:prstGeom>
          <a:solidFill>
            <a:schemeClr val="tx1"/>
          </a:solidFill>
        </p:spPr>
        <p:txBody>
          <a:bodyPr wrap="square" rtlCol="0">
            <a:spAutoFit/>
          </a:bodyPr>
          <a:lstStyle/>
          <a:p>
            <a:pPr algn="ctr"/>
            <a:r>
              <a:rPr lang="en-US" sz="3200" dirty="0">
                <a:solidFill>
                  <a:schemeClr val="bg2"/>
                </a:solidFill>
              </a:rPr>
              <a:t>Surveillance for serious bacterial diseases</a:t>
            </a:r>
          </a:p>
        </p:txBody>
      </p:sp>
    </p:spTree>
    <p:extLst>
      <p:ext uri="{BB962C8B-B14F-4D97-AF65-F5344CB8AC3E}">
        <p14:creationId xmlns:p14="http://schemas.microsoft.com/office/powerpoint/2010/main" val="78966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28625"/>
            <a:ext cx="8299450" cy="621600"/>
          </a:xfrm>
        </p:spPr>
        <p:txBody>
          <a:bodyPr/>
          <a:lstStyle/>
          <a:p>
            <a:r>
              <a:rPr lang="en-US" dirty="0"/>
              <a:t>Overview of Active Bacterial Surveillance</a:t>
            </a:r>
          </a:p>
        </p:txBody>
      </p:sp>
      <p:sp>
        <p:nvSpPr>
          <p:cNvPr id="4" name="Content Placeholder 2"/>
          <p:cNvSpPr txBox="1">
            <a:spLocks/>
          </p:cNvSpPr>
          <p:nvPr/>
        </p:nvSpPr>
        <p:spPr>
          <a:xfrm>
            <a:off x="356498" y="1480678"/>
            <a:ext cx="4932661" cy="4525963"/>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What we do: </a:t>
            </a:r>
            <a:r>
              <a:rPr lang="en-US" dirty="0"/>
              <a:t>Identify serious illness among Native Americans caused by four germs</a:t>
            </a:r>
          </a:p>
          <a:p>
            <a:pPr lvl="1"/>
            <a:r>
              <a:rPr lang="en-US" i="1" dirty="0"/>
              <a:t>Streptococcus pneumoniae</a:t>
            </a:r>
          </a:p>
          <a:p>
            <a:pPr lvl="1"/>
            <a:r>
              <a:rPr lang="en-US" i="1" dirty="0"/>
              <a:t>Haemophilus influenzae</a:t>
            </a:r>
          </a:p>
          <a:p>
            <a:pPr lvl="1"/>
            <a:r>
              <a:rPr lang="en-US" i="1" dirty="0"/>
              <a:t>Neisseria meningitidis</a:t>
            </a:r>
          </a:p>
          <a:p>
            <a:pPr lvl="1"/>
            <a:r>
              <a:rPr lang="en-US" i="1" dirty="0"/>
              <a:t>Staphylococcus aureus</a:t>
            </a:r>
          </a:p>
          <a:p>
            <a:endParaRPr lang="en-US" b="1" dirty="0"/>
          </a:p>
          <a:p>
            <a:r>
              <a:rPr lang="en-US" b="1" dirty="0"/>
              <a:t>Why we do it: </a:t>
            </a:r>
            <a:r>
              <a:rPr lang="en-US" dirty="0"/>
              <a:t>Track changes in illness over time and evaluate the impact of interventions on illness</a:t>
            </a:r>
          </a:p>
        </p:txBody>
      </p:sp>
      <p:grpSp>
        <p:nvGrpSpPr>
          <p:cNvPr id="6" name="Group 5"/>
          <p:cNvGrpSpPr/>
          <p:nvPr/>
        </p:nvGrpSpPr>
        <p:grpSpPr>
          <a:xfrm>
            <a:off x="5642400" y="1370313"/>
            <a:ext cx="3044400" cy="5083761"/>
            <a:chOff x="228600" y="642441"/>
            <a:chExt cx="3044400" cy="5083761"/>
          </a:xfrm>
          <a:scene3d>
            <a:camera prst="orthographicFront">
              <a:rot lat="0" lon="0" rev="0"/>
            </a:camera>
            <a:lightRig rig="brightRoom" dir="t">
              <a:rot lat="0" lon="0" rev="600000"/>
            </a:lightRig>
          </a:scene3d>
        </p:grpSpPr>
        <p:pic>
          <p:nvPicPr>
            <p:cNvPr id="7" name="Picture 6"/>
            <p:cNvPicPr>
              <a:picLocks noChangeAspect="1"/>
            </p:cNvPicPr>
            <p:nvPr/>
          </p:nvPicPr>
          <p:blipFill>
            <a:blip r:embed="rId3"/>
            <a:stretch>
              <a:fillRect/>
            </a:stretch>
          </p:blipFill>
          <p:spPr>
            <a:xfrm>
              <a:off x="228600" y="708453"/>
              <a:ext cx="152400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srcRect l="55586" t="13365" r="11079" b="11115"/>
            <a:stretch/>
          </p:blipFill>
          <p:spPr>
            <a:xfrm>
              <a:off x="1992146" y="642441"/>
              <a:ext cx="1128588" cy="2232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5"/>
            <a:srcRect l="34667" t="13550" r="25939" b="21301"/>
            <a:stretch/>
          </p:blipFill>
          <p:spPr>
            <a:xfrm>
              <a:off x="1870548" y="3501758"/>
              <a:ext cx="1295400" cy="1609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01200" y="2308653"/>
              <a:ext cx="1532990" cy="523220"/>
            </a:xfrm>
            <a:prstGeom prst="rect">
              <a:avLst/>
            </a:prstGeom>
            <a:noFill/>
            <a:ln>
              <a:noFill/>
            </a:ln>
            <a:effectLst/>
            <a:sp3d prstMaterial="metal">
              <a:bevelT w="38100" h="57150" prst="angle"/>
            </a:sp3d>
          </p:spPr>
          <p:txBody>
            <a:bodyPr wrap="square" rtlCol="0">
              <a:spAutoFit/>
            </a:bodyPr>
            <a:lstStyle/>
            <a:p>
              <a:pPr algn="ctr"/>
              <a:r>
                <a:rPr lang="en-US" sz="1400" b="1" i="1" dirty="0">
                  <a:solidFill>
                    <a:schemeClr val="accent2"/>
                  </a:solidFill>
                  <a:latin typeface="+mj-lt"/>
                  <a:cs typeface="Arial"/>
                </a:rPr>
                <a:t>Streptococcus pneumoniae</a:t>
              </a:r>
            </a:p>
          </p:txBody>
        </p:sp>
        <p:sp>
          <p:nvSpPr>
            <p:cNvPr id="11" name="TextBox 10"/>
            <p:cNvSpPr txBox="1"/>
            <p:nvPr/>
          </p:nvSpPr>
          <p:spPr>
            <a:xfrm>
              <a:off x="1901400" y="2886173"/>
              <a:ext cx="1371600" cy="523220"/>
            </a:xfrm>
            <a:prstGeom prst="rect">
              <a:avLst/>
            </a:prstGeom>
            <a:noFill/>
            <a:ln>
              <a:noFill/>
            </a:ln>
            <a:effectLst/>
            <a:sp3d prstMaterial="metal">
              <a:bevelT w="38100" h="57150" prst="angle"/>
            </a:sp3d>
          </p:spPr>
          <p:txBody>
            <a:bodyPr wrap="square" rtlCol="0">
              <a:spAutoFit/>
            </a:bodyPr>
            <a:lstStyle/>
            <a:p>
              <a:pPr algn="ctr"/>
              <a:r>
                <a:rPr lang="en-US" sz="1400" b="1" i="1" dirty="0">
                  <a:solidFill>
                    <a:schemeClr val="accent2"/>
                  </a:solidFill>
                  <a:latin typeface="+mj-lt"/>
                  <a:cs typeface="Arial"/>
                </a:rPr>
                <a:t>Haemophilus influenzae</a:t>
              </a:r>
            </a:p>
          </p:txBody>
        </p:sp>
        <p:sp>
          <p:nvSpPr>
            <p:cNvPr id="12" name="TextBox 11"/>
            <p:cNvSpPr txBox="1"/>
            <p:nvPr/>
          </p:nvSpPr>
          <p:spPr>
            <a:xfrm>
              <a:off x="1870548" y="5202982"/>
              <a:ext cx="1371600" cy="523220"/>
            </a:xfrm>
            <a:prstGeom prst="rect">
              <a:avLst/>
            </a:prstGeom>
            <a:noFill/>
            <a:ln>
              <a:noFill/>
            </a:ln>
            <a:effectLst/>
            <a:sp3d prstMaterial="metal">
              <a:bevelT w="38100" h="57150" prst="angle"/>
            </a:sp3d>
          </p:spPr>
          <p:txBody>
            <a:bodyPr wrap="square" rtlCol="0">
              <a:spAutoFit/>
            </a:bodyPr>
            <a:lstStyle/>
            <a:p>
              <a:pPr algn="ctr"/>
              <a:r>
                <a:rPr lang="en-US" sz="1400" b="1" i="1" dirty="0">
                  <a:solidFill>
                    <a:schemeClr val="accent2"/>
                  </a:solidFill>
                  <a:latin typeface="+mj-lt"/>
                  <a:cs typeface="Arial"/>
                </a:rPr>
                <a:t>Neisseria meningitidis</a:t>
              </a:r>
            </a:p>
          </p:txBody>
        </p:sp>
      </p:grpSp>
      <p:pic>
        <p:nvPicPr>
          <p:cNvPr id="13" name="Picture 4" descr="http://textbookofbacteriology.net/images/S.aureus.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369787" y="4293005"/>
            <a:ext cx="2141516" cy="1042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5642400" y="5930854"/>
            <a:ext cx="1582323" cy="52322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1400" b="1" i="1">
                <a:solidFill>
                  <a:schemeClr val="accent2"/>
                </a:solidFill>
                <a:latin typeface="+mj-lt"/>
                <a:cs typeface="Arial"/>
              </a:rPr>
              <a:t>Staphylococcus aureus</a:t>
            </a:r>
            <a:endParaRPr lang="en-US" sz="1400" b="1" i="1" dirty="0">
              <a:solidFill>
                <a:schemeClr val="accent2"/>
              </a:solidFill>
              <a:latin typeface="+mj-lt"/>
              <a:cs typeface="Arial"/>
            </a:endParaRPr>
          </a:p>
        </p:txBody>
      </p:sp>
    </p:spTree>
    <p:extLst>
      <p:ext uri="{BB962C8B-B14F-4D97-AF65-F5344CB8AC3E}">
        <p14:creationId xmlns:p14="http://schemas.microsoft.com/office/powerpoint/2010/main" val="21293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49" y="1600200"/>
            <a:ext cx="4692901" cy="4525963"/>
          </a:xfrm>
        </p:spPr>
        <p:txBody>
          <a:bodyPr/>
          <a:lstStyle/>
          <a:p>
            <a:r>
              <a:rPr lang="en-US" b="1" dirty="0"/>
              <a:t>How we do it: </a:t>
            </a:r>
            <a:r>
              <a:rPr lang="en-US" dirty="0"/>
              <a:t>Contact laboratories to identify cases of serious illness</a:t>
            </a:r>
          </a:p>
          <a:p>
            <a:endParaRPr lang="en-US" b="1" dirty="0"/>
          </a:p>
          <a:p>
            <a:r>
              <a:rPr lang="en-US" b="1" dirty="0"/>
              <a:t>Where we do it: </a:t>
            </a:r>
            <a:r>
              <a:rPr lang="en-US" dirty="0"/>
              <a:t>24 laboratories on and around the Navajo Nation and White Mountain Apache Tribal lands</a:t>
            </a:r>
          </a:p>
        </p:txBody>
      </p:sp>
      <p:grpSp>
        <p:nvGrpSpPr>
          <p:cNvPr id="4" name="Group 59"/>
          <p:cNvGrpSpPr/>
          <p:nvPr/>
        </p:nvGrpSpPr>
        <p:grpSpPr>
          <a:xfrm>
            <a:off x="5332576" y="1519431"/>
            <a:ext cx="3143310" cy="4375135"/>
            <a:chOff x="446334" y="1155053"/>
            <a:chExt cx="3820866" cy="4572439"/>
          </a:xfrm>
        </p:grpSpPr>
        <p:grpSp>
          <p:nvGrpSpPr>
            <p:cNvPr id="5" name="Group 58"/>
            <p:cNvGrpSpPr/>
            <p:nvPr/>
          </p:nvGrpSpPr>
          <p:grpSpPr>
            <a:xfrm>
              <a:off x="446334" y="1155053"/>
              <a:ext cx="3820866" cy="3184929"/>
              <a:chOff x="446334" y="1155053"/>
              <a:chExt cx="3820866" cy="3184929"/>
            </a:xfrm>
          </p:grpSpPr>
          <p:grpSp>
            <p:nvGrpSpPr>
              <p:cNvPr id="17" name="Group 8"/>
              <p:cNvGrpSpPr/>
              <p:nvPr/>
            </p:nvGrpSpPr>
            <p:grpSpPr>
              <a:xfrm>
                <a:off x="446334" y="1155053"/>
                <a:ext cx="3820866" cy="3184929"/>
                <a:chOff x="-9357" y="1155053"/>
                <a:chExt cx="3820866" cy="3184929"/>
              </a:xfrm>
            </p:grpSpPr>
            <p:sp>
              <p:nvSpPr>
                <p:cNvPr id="53" name="Freeform 273"/>
                <p:cNvSpPr>
                  <a:spLocks/>
                </p:cNvSpPr>
                <p:nvPr/>
              </p:nvSpPr>
              <p:spPr bwMode="auto">
                <a:xfrm>
                  <a:off x="304800" y="1155053"/>
                  <a:ext cx="1455646" cy="1527237"/>
                </a:xfrm>
                <a:custGeom>
                  <a:avLst/>
                  <a:gdLst/>
                  <a:ahLst/>
                  <a:cxnLst>
                    <a:cxn ang="0">
                      <a:pos x="0" y="1142"/>
                    </a:cxn>
                    <a:cxn ang="0">
                      <a:pos x="1" y="0"/>
                    </a:cxn>
                    <a:cxn ang="0">
                      <a:pos x="696" y="0"/>
                    </a:cxn>
                    <a:cxn ang="0">
                      <a:pos x="676" y="256"/>
                    </a:cxn>
                    <a:cxn ang="0">
                      <a:pos x="978" y="259"/>
                    </a:cxn>
                    <a:cxn ang="0">
                      <a:pos x="978" y="1142"/>
                    </a:cxn>
                    <a:cxn ang="0">
                      <a:pos x="0" y="1142"/>
                    </a:cxn>
                  </a:cxnLst>
                  <a:rect l="0" t="0" r="r" b="b"/>
                  <a:pathLst>
                    <a:path w="978" h="1142">
                      <a:moveTo>
                        <a:pt x="0" y="1142"/>
                      </a:moveTo>
                      <a:lnTo>
                        <a:pt x="1" y="0"/>
                      </a:lnTo>
                      <a:lnTo>
                        <a:pt x="696" y="0"/>
                      </a:lnTo>
                      <a:lnTo>
                        <a:pt x="676" y="256"/>
                      </a:lnTo>
                      <a:lnTo>
                        <a:pt x="978" y="259"/>
                      </a:lnTo>
                      <a:lnTo>
                        <a:pt x="978" y="1142"/>
                      </a:lnTo>
                      <a:lnTo>
                        <a:pt x="0" y="1142"/>
                      </a:lnTo>
                      <a:close/>
                    </a:path>
                  </a:pathLst>
                </a:custGeom>
                <a:solidFill>
                  <a:schemeClr val="accent4"/>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54" name="Freeform 272"/>
                <p:cNvSpPr>
                  <a:spLocks/>
                </p:cNvSpPr>
                <p:nvPr/>
              </p:nvSpPr>
              <p:spPr bwMode="auto">
                <a:xfrm>
                  <a:off x="1760446" y="1501557"/>
                  <a:ext cx="2051063" cy="1180733"/>
                </a:xfrm>
                <a:custGeom>
                  <a:avLst/>
                  <a:gdLst/>
                  <a:ahLst/>
                  <a:cxnLst>
                    <a:cxn ang="0">
                      <a:pos x="0" y="883"/>
                    </a:cxn>
                    <a:cxn ang="0">
                      <a:pos x="0" y="0"/>
                    </a:cxn>
                    <a:cxn ang="0">
                      <a:pos x="1379" y="0"/>
                    </a:cxn>
                    <a:cxn ang="0">
                      <a:pos x="1377" y="880"/>
                    </a:cxn>
                    <a:cxn ang="0">
                      <a:pos x="0" y="883"/>
                    </a:cxn>
                  </a:cxnLst>
                  <a:rect l="0" t="0" r="r" b="b"/>
                  <a:pathLst>
                    <a:path w="1379" h="883">
                      <a:moveTo>
                        <a:pt x="0" y="883"/>
                      </a:moveTo>
                      <a:lnTo>
                        <a:pt x="0" y="0"/>
                      </a:lnTo>
                      <a:lnTo>
                        <a:pt x="1379" y="0"/>
                      </a:lnTo>
                      <a:lnTo>
                        <a:pt x="1377" y="880"/>
                      </a:lnTo>
                      <a:lnTo>
                        <a:pt x="0" y="883"/>
                      </a:lnTo>
                      <a:close/>
                    </a:path>
                  </a:pathLst>
                </a:custGeom>
                <a:solidFill>
                  <a:schemeClr val="accent4"/>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55" name="Freeform 271"/>
                <p:cNvSpPr>
                  <a:spLocks/>
                </p:cNvSpPr>
                <p:nvPr/>
              </p:nvSpPr>
              <p:spPr bwMode="auto">
                <a:xfrm>
                  <a:off x="-9357" y="2681714"/>
                  <a:ext cx="1774737" cy="1658268"/>
                </a:xfrm>
                <a:custGeom>
                  <a:avLst/>
                  <a:gdLst/>
                  <a:ahLst/>
                  <a:cxnLst>
                    <a:cxn ang="0">
                      <a:pos x="0" y="944"/>
                    </a:cxn>
                    <a:cxn ang="0">
                      <a:pos x="68" y="902"/>
                    </a:cxn>
                    <a:cxn ang="0">
                      <a:pos x="25" y="894"/>
                    </a:cxn>
                    <a:cxn ang="0">
                      <a:pos x="27" y="818"/>
                    </a:cxn>
                    <a:cxn ang="0">
                      <a:pos x="95" y="676"/>
                    </a:cxn>
                    <a:cxn ang="0">
                      <a:pos x="153" y="630"/>
                    </a:cxn>
                    <a:cxn ang="0">
                      <a:pos x="107" y="594"/>
                    </a:cxn>
                    <a:cxn ang="0">
                      <a:pos x="66" y="472"/>
                    </a:cxn>
                    <a:cxn ang="0">
                      <a:pos x="53" y="244"/>
                    </a:cxn>
                    <a:cxn ang="0">
                      <a:pos x="95" y="222"/>
                    </a:cxn>
                    <a:cxn ang="0">
                      <a:pos x="175" y="247"/>
                    </a:cxn>
                    <a:cxn ang="0">
                      <a:pos x="212" y="0"/>
                    </a:cxn>
                    <a:cxn ang="0">
                      <a:pos x="1193" y="4"/>
                    </a:cxn>
                    <a:cxn ang="0">
                      <a:pos x="1191" y="1236"/>
                    </a:cxn>
                    <a:cxn ang="0">
                      <a:pos x="889" y="1240"/>
                    </a:cxn>
                    <a:cxn ang="0">
                      <a:pos x="744" y="1233"/>
                    </a:cxn>
                    <a:cxn ang="0">
                      <a:pos x="324" y="1065"/>
                    </a:cxn>
                    <a:cxn ang="0">
                      <a:pos x="0" y="944"/>
                    </a:cxn>
                  </a:cxnLst>
                  <a:rect l="0" t="0" r="r" b="b"/>
                  <a:pathLst>
                    <a:path w="1193" h="1240">
                      <a:moveTo>
                        <a:pt x="0" y="944"/>
                      </a:moveTo>
                      <a:lnTo>
                        <a:pt x="68" y="902"/>
                      </a:lnTo>
                      <a:lnTo>
                        <a:pt x="25" y="894"/>
                      </a:lnTo>
                      <a:lnTo>
                        <a:pt x="27" y="818"/>
                      </a:lnTo>
                      <a:lnTo>
                        <a:pt x="95" y="676"/>
                      </a:lnTo>
                      <a:lnTo>
                        <a:pt x="153" y="630"/>
                      </a:lnTo>
                      <a:lnTo>
                        <a:pt x="107" y="594"/>
                      </a:lnTo>
                      <a:lnTo>
                        <a:pt x="66" y="472"/>
                      </a:lnTo>
                      <a:lnTo>
                        <a:pt x="53" y="244"/>
                      </a:lnTo>
                      <a:lnTo>
                        <a:pt x="95" y="222"/>
                      </a:lnTo>
                      <a:lnTo>
                        <a:pt x="175" y="247"/>
                      </a:lnTo>
                      <a:lnTo>
                        <a:pt x="212" y="0"/>
                      </a:lnTo>
                      <a:lnTo>
                        <a:pt x="1193" y="4"/>
                      </a:lnTo>
                      <a:lnTo>
                        <a:pt x="1191" y="1236"/>
                      </a:lnTo>
                      <a:lnTo>
                        <a:pt x="889" y="1240"/>
                      </a:lnTo>
                      <a:lnTo>
                        <a:pt x="744" y="1233"/>
                      </a:lnTo>
                      <a:lnTo>
                        <a:pt x="324" y="1065"/>
                      </a:lnTo>
                      <a:lnTo>
                        <a:pt x="0" y="944"/>
                      </a:lnTo>
                      <a:close/>
                    </a:path>
                  </a:pathLst>
                </a:custGeom>
                <a:solidFill>
                  <a:schemeClr val="accent4"/>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56" name="Freeform 270"/>
                <p:cNvSpPr>
                  <a:spLocks/>
                </p:cNvSpPr>
                <p:nvPr/>
              </p:nvSpPr>
              <p:spPr bwMode="auto">
                <a:xfrm>
                  <a:off x="1765380" y="2675338"/>
                  <a:ext cx="1891518" cy="1659723"/>
                </a:xfrm>
                <a:custGeom>
                  <a:avLst/>
                  <a:gdLst/>
                  <a:ahLst/>
                  <a:cxnLst>
                    <a:cxn ang="0">
                      <a:pos x="0" y="1239"/>
                    </a:cxn>
                    <a:cxn ang="0">
                      <a:pos x="178" y="1241"/>
                    </a:cxn>
                    <a:cxn ang="0">
                      <a:pos x="180" y="1132"/>
                    </a:cxn>
                    <a:cxn ang="0">
                      <a:pos x="532" y="1132"/>
                    </a:cxn>
                    <a:cxn ang="0">
                      <a:pos x="509" y="1065"/>
                    </a:cxn>
                    <a:cxn ang="0">
                      <a:pos x="1272" y="1064"/>
                    </a:cxn>
                    <a:cxn ang="0">
                      <a:pos x="1198" y="12"/>
                    </a:cxn>
                    <a:cxn ang="0">
                      <a:pos x="1191" y="0"/>
                    </a:cxn>
                    <a:cxn ang="0">
                      <a:pos x="0" y="4"/>
                    </a:cxn>
                    <a:cxn ang="0">
                      <a:pos x="0" y="1239"/>
                    </a:cxn>
                  </a:cxnLst>
                  <a:rect l="0" t="0" r="r" b="b"/>
                  <a:pathLst>
                    <a:path w="1272" h="1241">
                      <a:moveTo>
                        <a:pt x="0" y="1239"/>
                      </a:moveTo>
                      <a:lnTo>
                        <a:pt x="178" y="1241"/>
                      </a:lnTo>
                      <a:lnTo>
                        <a:pt x="180" y="1132"/>
                      </a:lnTo>
                      <a:lnTo>
                        <a:pt x="532" y="1132"/>
                      </a:lnTo>
                      <a:lnTo>
                        <a:pt x="509" y="1065"/>
                      </a:lnTo>
                      <a:lnTo>
                        <a:pt x="1272" y="1064"/>
                      </a:lnTo>
                      <a:lnTo>
                        <a:pt x="1198" y="12"/>
                      </a:lnTo>
                      <a:lnTo>
                        <a:pt x="1191" y="0"/>
                      </a:lnTo>
                      <a:lnTo>
                        <a:pt x="0" y="4"/>
                      </a:lnTo>
                      <a:lnTo>
                        <a:pt x="0" y="1239"/>
                      </a:lnTo>
                      <a:close/>
                    </a:path>
                  </a:pathLst>
                </a:custGeom>
                <a:solidFill>
                  <a:schemeClr val="accent4"/>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18" name="Group 57"/>
              <p:cNvGrpSpPr/>
              <p:nvPr/>
            </p:nvGrpSpPr>
            <p:grpSpPr>
              <a:xfrm>
                <a:off x="620952" y="2057400"/>
                <a:ext cx="3646248" cy="1929992"/>
                <a:chOff x="620952" y="2057400"/>
                <a:chExt cx="3646248" cy="1929992"/>
              </a:xfrm>
            </p:grpSpPr>
            <p:sp>
              <p:nvSpPr>
                <p:cNvPr id="19" name="Freeform 274"/>
                <p:cNvSpPr>
                  <a:spLocks/>
                </p:cNvSpPr>
                <p:nvPr/>
              </p:nvSpPr>
              <p:spPr bwMode="auto">
                <a:xfrm>
                  <a:off x="1438902" y="2590800"/>
                  <a:ext cx="1075698" cy="644963"/>
                </a:xfrm>
                <a:custGeom>
                  <a:avLst/>
                  <a:gdLst/>
                  <a:ahLst/>
                  <a:cxnLst>
                    <a:cxn ang="0">
                      <a:pos x="603" y="62"/>
                    </a:cxn>
                    <a:cxn ang="0">
                      <a:pos x="669" y="112"/>
                    </a:cxn>
                    <a:cxn ang="0">
                      <a:pos x="675" y="114"/>
                    </a:cxn>
                    <a:cxn ang="0">
                      <a:pos x="698" y="104"/>
                    </a:cxn>
                    <a:cxn ang="0">
                      <a:pos x="710" y="104"/>
                    </a:cxn>
                    <a:cxn ang="0">
                      <a:pos x="715" y="208"/>
                    </a:cxn>
                    <a:cxn ang="0">
                      <a:pos x="532" y="419"/>
                    </a:cxn>
                    <a:cxn ang="0">
                      <a:pos x="155" y="483"/>
                    </a:cxn>
                    <a:cxn ang="0">
                      <a:pos x="133" y="473"/>
                    </a:cxn>
                    <a:cxn ang="0">
                      <a:pos x="129" y="434"/>
                    </a:cxn>
                    <a:cxn ang="0">
                      <a:pos x="114" y="386"/>
                    </a:cxn>
                    <a:cxn ang="0">
                      <a:pos x="94" y="354"/>
                    </a:cxn>
                    <a:cxn ang="0">
                      <a:pos x="87" y="354"/>
                    </a:cxn>
                    <a:cxn ang="0">
                      <a:pos x="85" y="372"/>
                    </a:cxn>
                    <a:cxn ang="0">
                      <a:pos x="81" y="380"/>
                    </a:cxn>
                    <a:cxn ang="0">
                      <a:pos x="72" y="380"/>
                    </a:cxn>
                    <a:cxn ang="0">
                      <a:pos x="55" y="369"/>
                    </a:cxn>
                    <a:cxn ang="0">
                      <a:pos x="35" y="363"/>
                    </a:cxn>
                    <a:cxn ang="0">
                      <a:pos x="29" y="360"/>
                    </a:cxn>
                    <a:cxn ang="0">
                      <a:pos x="29" y="343"/>
                    </a:cxn>
                    <a:cxn ang="0">
                      <a:pos x="32" y="318"/>
                    </a:cxn>
                    <a:cxn ang="0">
                      <a:pos x="29" y="294"/>
                    </a:cxn>
                    <a:cxn ang="0">
                      <a:pos x="25" y="281"/>
                    </a:cxn>
                    <a:cxn ang="0">
                      <a:pos x="32" y="258"/>
                    </a:cxn>
                    <a:cxn ang="0">
                      <a:pos x="15" y="242"/>
                    </a:cxn>
                    <a:cxn ang="0">
                      <a:pos x="0" y="207"/>
                    </a:cxn>
                    <a:cxn ang="0">
                      <a:pos x="15" y="174"/>
                    </a:cxn>
                    <a:cxn ang="0">
                      <a:pos x="29" y="138"/>
                    </a:cxn>
                    <a:cxn ang="0">
                      <a:pos x="49" y="122"/>
                    </a:cxn>
                    <a:cxn ang="0">
                      <a:pos x="57" y="109"/>
                    </a:cxn>
                    <a:cxn ang="0">
                      <a:pos x="78" y="87"/>
                    </a:cxn>
                    <a:cxn ang="0">
                      <a:pos x="93" y="61"/>
                    </a:cxn>
                    <a:cxn ang="0">
                      <a:pos x="104" y="58"/>
                    </a:cxn>
                    <a:cxn ang="0">
                      <a:pos x="117" y="70"/>
                    </a:cxn>
                    <a:cxn ang="0">
                      <a:pos x="143" y="47"/>
                    </a:cxn>
                    <a:cxn ang="0">
                      <a:pos x="155" y="49"/>
                    </a:cxn>
                    <a:cxn ang="0">
                      <a:pos x="184" y="36"/>
                    </a:cxn>
                    <a:cxn ang="0">
                      <a:pos x="220" y="28"/>
                    </a:cxn>
                    <a:cxn ang="0">
                      <a:pos x="268" y="15"/>
                    </a:cxn>
                    <a:cxn ang="0">
                      <a:pos x="301" y="21"/>
                    </a:cxn>
                    <a:cxn ang="0">
                      <a:pos x="330" y="15"/>
                    </a:cxn>
                    <a:cxn ang="0">
                      <a:pos x="356" y="6"/>
                    </a:cxn>
                    <a:cxn ang="0">
                      <a:pos x="370" y="6"/>
                    </a:cxn>
                    <a:cxn ang="0">
                      <a:pos x="373" y="16"/>
                    </a:cxn>
                    <a:cxn ang="0">
                      <a:pos x="412" y="28"/>
                    </a:cxn>
                    <a:cxn ang="0">
                      <a:pos x="426" y="39"/>
                    </a:cxn>
                    <a:cxn ang="0">
                      <a:pos x="452" y="41"/>
                    </a:cxn>
                    <a:cxn ang="0">
                      <a:pos x="481" y="28"/>
                    </a:cxn>
                    <a:cxn ang="0">
                      <a:pos x="515" y="6"/>
                    </a:cxn>
                    <a:cxn ang="0">
                      <a:pos x="532" y="0"/>
                    </a:cxn>
                  </a:cxnLst>
                  <a:rect l="0" t="0" r="r" b="b"/>
                  <a:pathLst>
                    <a:path w="723" h="483">
                      <a:moveTo>
                        <a:pt x="536" y="0"/>
                      </a:moveTo>
                      <a:lnTo>
                        <a:pt x="541" y="61"/>
                      </a:lnTo>
                      <a:lnTo>
                        <a:pt x="603" y="62"/>
                      </a:lnTo>
                      <a:lnTo>
                        <a:pt x="665" y="64"/>
                      </a:lnTo>
                      <a:lnTo>
                        <a:pt x="668" y="110"/>
                      </a:lnTo>
                      <a:lnTo>
                        <a:pt x="669" y="112"/>
                      </a:lnTo>
                      <a:lnTo>
                        <a:pt x="671" y="113"/>
                      </a:lnTo>
                      <a:lnTo>
                        <a:pt x="672" y="114"/>
                      </a:lnTo>
                      <a:lnTo>
                        <a:pt x="675" y="114"/>
                      </a:lnTo>
                      <a:lnTo>
                        <a:pt x="682" y="112"/>
                      </a:lnTo>
                      <a:lnTo>
                        <a:pt x="689" y="109"/>
                      </a:lnTo>
                      <a:lnTo>
                        <a:pt x="698" y="104"/>
                      </a:lnTo>
                      <a:lnTo>
                        <a:pt x="704" y="103"/>
                      </a:lnTo>
                      <a:lnTo>
                        <a:pt x="707" y="103"/>
                      </a:lnTo>
                      <a:lnTo>
                        <a:pt x="710" y="104"/>
                      </a:lnTo>
                      <a:lnTo>
                        <a:pt x="711" y="106"/>
                      </a:lnTo>
                      <a:lnTo>
                        <a:pt x="711" y="109"/>
                      </a:lnTo>
                      <a:lnTo>
                        <a:pt x="715" y="208"/>
                      </a:lnTo>
                      <a:lnTo>
                        <a:pt x="723" y="343"/>
                      </a:lnTo>
                      <a:lnTo>
                        <a:pt x="533" y="349"/>
                      </a:lnTo>
                      <a:lnTo>
                        <a:pt x="532" y="419"/>
                      </a:lnTo>
                      <a:lnTo>
                        <a:pt x="532" y="479"/>
                      </a:lnTo>
                      <a:lnTo>
                        <a:pt x="169" y="483"/>
                      </a:lnTo>
                      <a:lnTo>
                        <a:pt x="155" y="483"/>
                      </a:lnTo>
                      <a:lnTo>
                        <a:pt x="142" y="483"/>
                      </a:lnTo>
                      <a:lnTo>
                        <a:pt x="137" y="479"/>
                      </a:lnTo>
                      <a:lnTo>
                        <a:pt x="133" y="473"/>
                      </a:lnTo>
                      <a:lnTo>
                        <a:pt x="130" y="464"/>
                      </a:lnTo>
                      <a:lnTo>
                        <a:pt x="130" y="450"/>
                      </a:lnTo>
                      <a:lnTo>
                        <a:pt x="129" y="434"/>
                      </a:lnTo>
                      <a:lnTo>
                        <a:pt x="126" y="417"/>
                      </a:lnTo>
                      <a:lnTo>
                        <a:pt x="122" y="401"/>
                      </a:lnTo>
                      <a:lnTo>
                        <a:pt x="114" y="386"/>
                      </a:lnTo>
                      <a:lnTo>
                        <a:pt x="109" y="375"/>
                      </a:lnTo>
                      <a:lnTo>
                        <a:pt x="98" y="359"/>
                      </a:lnTo>
                      <a:lnTo>
                        <a:pt x="94" y="354"/>
                      </a:lnTo>
                      <a:lnTo>
                        <a:pt x="90" y="351"/>
                      </a:lnTo>
                      <a:lnTo>
                        <a:pt x="88" y="353"/>
                      </a:lnTo>
                      <a:lnTo>
                        <a:pt x="87" y="354"/>
                      </a:lnTo>
                      <a:lnTo>
                        <a:pt x="85" y="359"/>
                      </a:lnTo>
                      <a:lnTo>
                        <a:pt x="85" y="364"/>
                      </a:lnTo>
                      <a:lnTo>
                        <a:pt x="85" y="372"/>
                      </a:lnTo>
                      <a:lnTo>
                        <a:pt x="84" y="376"/>
                      </a:lnTo>
                      <a:lnTo>
                        <a:pt x="83" y="379"/>
                      </a:lnTo>
                      <a:lnTo>
                        <a:pt x="81" y="380"/>
                      </a:lnTo>
                      <a:lnTo>
                        <a:pt x="78" y="382"/>
                      </a:lnTo>
                      <a:lnTo>
                        <a:pt x="75" y="380"/>
                      </a:lnTo>
                      <a:lnTo>
                        <a:pt x="72" y="380"/>
                      </a:lnTo>
                      <a:lnTo>
                        <a:pt x="70" y="379"/>
                      </a:lnTo>
                      <a:lnTo>
                        <a:pt x="62" y="373"/>
                      </a:lnTo>
                      <a:lnTo>
                        <a:pt x="55" y="369"/>
                      </a:lnTo>
                      <a:lnTo>
                        <a:pt x="46" y="364"/>
                      </a:lnTo>
                      <a:lnTo>
                        <a:pt x="41" y="363"/>
                      </a:lnTo>
                      <a:lnTo>
                        <a:pt x="35" y="363"/>
                      </a:lnTo>
                      <a:lnTo>
                        <a:pt x="31" y="362"/>
                      </a:lnTo>
                      <a:lnTo>
                        <a:pt x="29" y="362"/>
                      </a:lnTo>
                      <a:lnTo>
                        <a:pt x="29" y="360"/>
                      </a:lnTo>
                      <a:lnTo>
                        <a:pt x="31" y="354"/>
                      </a:lnTo>
                      <a:lnTo>
                        <a:pt x="33" y="346"/>
                      </a:lnTo>
                      <a:lnTo>
                        <a:pt x="29" y="343"/>
                      </a:lnTo>
                      <a:lnTo>
                        <a:pt x="22" y="337"/>
                      </a:lnTo>
                      <a:lnTo>
                        <a:pt x="26" y="328"/>
                      </a:lnTo>
                      <a:lnTo>
                        <a:pt x="32" y="318"/>
                      </a:lnTo>
                      <a:lnTo>
                        <a:pt x="32" y="310"/>
                      </a:lnTo>
                      <a:lnTo>
                        <a:pt x="31" y="301"/>
                      </a:lnTo>
                      <a:lnTo>
                        <a:pt x="29" y="294"/>
                      </a:lnTo>
                      <a:lnTo>
                        <a:pt x="26" y="289"/>
                      </a:lnTo>
                      <a:lnTo>
                        <a:pt x="25" y="285"/>
                      </a:lnTo>
                      <a:lnTo>
                        <a:pt x="25" y="281"/>
                      </a:lnTo>
                      <a:lnTo>
                        <a:pt x="25" y="275"/>
                      </a:lnTo>
                      <a:lnTo>
                        <a:pt x="28" y="269"/>
                      </a:lnTo>
                      <a:lnTo>
                        <a:pt x="32" y="258"/>
                      </a:lnTo>
                      <a:lnTo>
                        <a:pt x="32" y="250"/>
                      </a:lnTo>
                      <a:lnTo>
                        <a:pt x="29" y="243"/>
                      </a:lnTo>
                      <a:lnTo>
                        <a:pt x="15" y="242"/>
                      </a:lnTo>
                      <a:lnTo>
                        <a:pt x="6" y="229"/>
                      </a:lnTo>
                      <a:lnTo>
                        <a:pt x="2" y="219"/>
                      </a:lnTo>
                      <a:lnTo>
                        <a:pt x="0" y="207"/>
                      </a:lnTo>
                      <a:lnTo>
                        <a:pt x="0" y="197"/>
                      </a:lnTo>
                      <a:lnTo>
                        <a:pt x="2" y="190"/>
                      </a:lnTo>
                      <a:lnTo>
                        <a:pt x="15" y="174"/>
                      </a:lnTo>
                      <a:lnTo>
                        <a:pt x="28" y="159"/>
                      </a:lnTo>
                      <a:lnTo>
                        <a:pt x="28" y="149"/>
                      </a:lnTo>
                      <a:lnTo>
                        <a:pt x="29" y="138"/>
                      </a:lnTo>
                      <a:lnTo>
                        <a:pt x="36" y="132"/>
                      </a:lnTo>
                      <a:lnTo>
                        <a:pt x="45" y="126"/>
                      </a:lnTo>
                      <a:lnTo>
                        <a:pt x="49" y="122"/>
                      </a:lnTo>
                      <a:lnTo>
                        <a:pt x="52" y="117"/>
                      </a:lnTo>
                      <a:lnTo>
                        <a:pt x="55" y="113"/>
                      </a:lnTo>
                      <a:lnTo>
                        <a:pt x="57" y="109"/>
                      </a:lnTo>
                      <a:lnTo>
                        <a:pt x="62" y="104"/>
                      </a:lnTo>
                      <a:lnTo>
                        <a:pt x="75" y="99"/>
                      </a:lnTo>
                      <a:lnTo>
                        <a:pt x="78" y="87"/>
                      </a:lnTo>
                      <a:lnTo>
                        <a:pt x="83" y="71"/>
                      </a:lnTo>
                      <a:lnTo>
                        <a:pt x="88" y="65"/>
                      </a:lnTo>
                      <a:lnTo>
                        <a:pt x="93" y="61"/>
                      </a:lnTo>
                      <a:lnTo>
                        <a:pt x="97" y="60"/>
                      </a:lnTo>
                      <a:lnTo>
                        <a:pt x="101" y="58"/>
                      </a:lnTo>
                      <a:lnTo>
                        <a:pt x="104" y="58"/>
                      </a:lnTo>
                      <a:lnTo>
                        <a:pt x="109" y="58"/>
                      </a:lnTo>
                      <a:lnTo>
                        <a:pt x="113" y="65"/>
                      </a:lnTo>
                      <a:lnTo>
                        <a:pt x="117" y="70"/>
                      </a:lnTo>
                      <a:lnTo>
                        <a:pt x="126" y="60"/>
                      </a:lnTo>
                      <a:lnTo>
                        <a:pt x="142" y="45"/>
                      </a:lnTo>
                      <a:lnTo>
                        <a:pt x="143" y="47"/>
                      </a:lnTo>
                      <a:lnTo>
                        <a:pt x="146" y="49"/>
                      </a:lnTo>
                      <a:lnTo>
                        <a:pt x="150" y="51"/>
                      </a:lnTo>
                      <a:lnTo>
                        <a:pt x="155" y="49"/>
                      </a:lnTo>
                      <a:lnTo>
                        <a:pt x="169" y="42"/>
                      </a:lnTo>
                      <a:lnTo>
                        <a:pt x="178" y="38"/>
                      </a:lnTo>
                      <a:lnTo>
                        <a:pt x="184" y="36"/>
                      </a:lnTo>
                      <a:lnTo>
                        <a:pt x="189" y="36"/>
                      </a:lnTo>
                      <a:lnTo>
                        <a:pt x="214" y="35"/>
                      </a:lnTo>
                      <a:lnTo>
                        <a:pt x="220" y="28"/>
                      </a:lnTo>
                      <a:lnTo>
                        <a:pt x="237" y="22"/>
                      </a:lnTo>
                      <a:lnTo>
                        <a:pt x="252" y="19"/>
                      </a:lnTo>
                      <a:lnTo>
                        <a:pt x="268" y="15"/>
                      </a:lnTo>
                      <a:lnTo>
                        <a:pt x="276" y="21"/>
                      </a:lnTo>
                      <a:lnTo>
                        <a:pt x="289" y="26"/>
                      </a:lnTo>
                      <a:lnTo>
                        <a:pt x="301" y="21"/>
                      </a:lnTo>
                      <a:lnTo>
                        <a:pt x="315" y="16"/>
                      </a:lnTo>
                      <a:lnTo>
                        <a:pt x="321" y="15"/>
                      </a:lnTo>
                      <a:lnTo>
                        <a:pt x="330" y="15"/>
                      </a:lnTo>
                      <a:lnTo>
                        <a:pt x="335" y="13"/>
                      </a:lnTo>
                      <a:lnTo>
                        <a:pt x="344" y="13"/>
                      </a:lnTo>
                      <a:lnTo>
                        <a:pt x="356" y="6"/>
                      </a:lnTo>
                      <a:lnTo>
                        <a:pt x="367" y="3"/>
                      </a:lnTo>
                      <a:lnTo>
                        <a:pt x="369" y="3"/>
                      </a:lnTo>
                      <a:lnTo>
                        <a:pt x="370" y="6"/>
                      </a:lnTo>
                      <a:lnTo>
                        <a:pt x="372" y="7"/>
                      </a:lnTo>
                      <a:lnTo>
                        <a:pt x="373" y="10"/>
                      </a:lnTo>
                      <a:lnTo>
                        <a:pt x="373" y="16"/>
                      </a:lnTo>
                      <a:lnTo>
                        <a:pt x="374" y="19"/>
                      </a:lnTo>
                      <a:lnTo>
                        <a:pt x="396" y="25"/>
                      </a:lnTo>
                      <a:lnTo>
                        <a:pt x="412" y="28"/>
                      </a:lnTo>
                      <a:lnTo>
                        <a:pt x="418" y="34"/>
                      </a:lnTo>
                      <a:lnTo>
                        <a:pt x="422" y="36"/>
                      </a:lnTo>
                      <a:lnTo>
                        <a:pt x="426" y="39"/>
                      </a:lnTo>
                      <a:lnTo>
                        <a:pt x="432" y="41"/>
                      </a:lnTo>
                      <a:lnTo>
                        <a:pt x="442" y="42"/>
                      </a:lnTo>
                      <a:lnTo>
                        <a:pt x="452" y="41"/>
                      </a:lnTo>
                      <a:lnTo>
                        <a:pt x="463" y="38"/>
                      </a:lnTo>
                      <a:lnTo>
                        <a:pt x="471" y="34"/>
                      </a:lnTo>
                      <a:lnTo>
                        <a:pt x="481" y="28"/>
                      </a:lnTo>
                      <a:lnTo>
                        <a:pt x="491" y="21"/>
                      </a:lnTo>
                      <a:lnTo>
                        <a:pt x="503" y="13"/>
                      </a:lnTo>
                      <a:lnTo>
                        <a:pt x="515" y="6"/>
                      </a:lnTo>
                      <a:lnTo>
                        <a:pt x="520" y="3"/>
                      </a:lnTo>
                      <a:lnTo>
                        <a:pt x="526" y="0"/>
                      </a:lnTo>
                      <a:lnTo>
                        <a:pt x="532" y="0"/>
                      </a:lnTo>
                      <a:lnTo>
                        <a:pt x="536" y="0"/>
                      </a:lnTo>
                      <a:close/>
                    </a:path>
                  </a:pathLst>
                </a:custGeom>
                <a:solidFill>
                  <a:schemeClr val="accent5"/>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0" name="Freeform 275"/>
                <p:cNvSpPr>
                  <a:spLocks/>
                </p:cNvSpPr>
                <p:nvPr/>
              </p:nvSpPr>
              <p:spPr bwMode="auto">
                <a:xfrm>
                  <a:off x="1676400" y="2895600"/>
                  <a:ext cx="282320" cy="282905"/>
                </a:xfrm>
                <a:custGeom>
                  <a:avLst/>
                  <a:gdLst/>
                  <a:ahLst/>
                  <a:cxnLst>
                    <a:cxn ang="0">
                      <a:pos x="126" y="16"/>
                    </a:cxn>
                    <a:cxn ang="0">
                      <a:pos x="136" y="3"/>
                    </a:cxn>
                    <a:cxn ang="0">
                      <a:pos x="165" y="0"/>
                    </a:cxn>
                    <a:cxn ang="0">
                      <a:pos x="176" y="6"/>
                    </a:cxn>
                    <a:cxn ang="0">
                      <a:pos x="150" y="46"/>
                    </a:cxn>
                    <a:cxn ang="0">
                      <a:pos x="127" y="56"/>
                    </a:cxn>
                    <a:cxn ang="0">
                      <a:pos x="113" y="68"/>
                    </a:cxn>
                    <a:cxn ang="0">
                      <a:pos x="98" y="81"/>
                    </a:cxn>
                    <a:cxn ang="0">
                      <a:pos x="89" y="90"/>
                    </a:cxn>
                    <a:cxn ang="0">
                      <a:pos x="74" y="97"/>
                    </a:cxn>
                    <a:cxn ang="0">
                      <a:pos x="69" y="113"/>
                    </a:cxn>
                    <a:cxn ang="0">
                      <a:pos x="87" y="119"/>
                    </a:cxn>
                    <a:cxn ang="0">
                      <a:pos x="108" y="103"/>
                    </a:cxn>
                    <a:cxn ang="0">
                      <a:pos x="143" y="98"/>
                    </a:cxn>
                    <a:cxn ang="0">
                      <a:pos x="186" y="114"/>
                    </a:cxn>
                    <a:cxn ang="0">
                      <a:pos x="195" y="116"/>
                    </a:cxn>
                    <a:cxn ang="0">
                      <a:pos x="205" y="124"/>
                    </a:cxn>
                    <a:cxn ang="0">
                      <a:pos x="217" y="129"/>
                    </a:cxn>
                    <a:cxn ang="0">
                      <a:pos x="224" y="147"/>
                    </a:cxn>
                    <a:cxn ang="0">
                      <a:pos x="220" y="159"/>
                    </a:cxn>
                    <a:cxn ang="0">
                      <a:pos x="218" y="173"/>
                    </a:cxn>
                    <a:cxn ang="0">
                      <a:pos x="227" y="194"/>
                    </a:cxn>
                    <a:cxn ang="0">
                      <a:pos x="218" y="205"/>
                    </a:cxn>
                    <a:cxn ang="0">
                      <a:pos x="199" y="195"/>
                    </a:cxn>
                    <a:cxn ang="0">
                      <a:pos x="205" y="176"/>
                    </a:cxn>
                    <a:cxn ang="0">
                      <a:pos x="204" y="168"/>
                    </a:cxn>
                    <a:cxn ang="0">
                      <a:pos x="192" y="165"/>
                    </a:cxn>
                    <a:cxn ang="0">
                      <a:pos x="173" y="188"/>
                    </a:cxn>
                    <a:cxn ang="0">
                      <a:pos x="173" y="202"/>
                    </a:cxn>
                    <a:cxn ang="0">
                      <a:pos x="185" y="211"/>
                    </a:cxn>
                    <a:cxn ang="0">
                      <a:pos x="183" y="221"/>
                    </a:cxn>
                    <a:cxn ang="0">
                      <a:pos x="192" y="231"/>
                    </a:cxn>
                    <a:cxn ang="0">
                      <a:pos x="183" y="239"/>
                    </a:cxn>
                    <a:cxn ang="0">
                      <a:pos x="176" y="250"/>
                    </a:cxn>
                    <a:cxn ang="0">
                      <a:pos x="166" y="244"/>
                    </a:cxn>
                    <a:cxn ang="0">
                      <a:pos x="157" y="230"/>
                    </a:cxn>
                    <a:cxn ang="0">
                      <a:pos x="162" y="204"/>
                    </a:cxn>
                    <a:cxn ang="0">
                      <a:pos x="150" y="199"/>
                    </a:cxn>
                    <a:cxn ang="0">
                      <a:pos x="134" y="223"/>
                    </a:cxn>
                    <a:cxn ang="0">
                      <a:pos x="126" y="239"/>
                    </a:cxn>
                    <a:cxn ang="0">
                      <a:pos x="94" y="236"/>
                    </a:cxn>
                    <a:cxn ang="0">
                      <a:pos x="87" y="249"/>
                    </a:cxn>
                    <a:cxn ang="0">
                      <a:pos x="65" y="252"/>
                    </a:cxn>
                    <a:cxn ang="0">
                      <a:pos x="46" y="249"/>
                    </a:cxn>
                    <a:cxn ang="0">
                      <a:pos x="50" y="227"/>
                    </a:cxn>
                    <a:cxn ang="0">
                      <a:pos x="27" y="223"/>
                    </a:cxn>
                    <a:cxn ang="0">
                      <a:pos x="11" y="215"/>
                    </a:cxn>
                    <a:cxn ang="0">
                      <a:pos x="13" y="195"/>
                    </a:cxn>
                    <a:cxn ang="0">
                      <a:pos x="27" y="185"/>
                    </a:cxn>
                    <a:cxn ang="0">
                      <a:pos x="10" y="175"/>
                    </a:cxn>
                    <a:cxn ang="0">
                      <a:pos x="7" y="156"/>
                    </a:cxn>
                    <a:cxn ang="0">
                      <a:pos x="14" y="134"/>
                    </a:cxn>
                    <a:cxn ang="0">
                      <a:pos x="26" y="132"/>
                    </a:cxn>
                    <a:cxn ang="0">
                      <a:pos x="17" y="116"/>
                    </a:cxn>
                    <a:cxn ang="0">
                      <a:pos x="4" y="106"/>
                    </a:cxn>
                    <a:cxn ang="0">
                      <a:pos x="1" y="69"/>
                    </a:cxn>
                    <a:cxn ang="0">
                      <a:pos x="22" y="58"/>
                    </a:cxn>
                    <a:cxn ang="0">
                      <a:pos x="45" y="38"/>
                    </a:cxn>
                    <a:cxn ang="0">
                      <a:pos x="68" y="19"/>
                    </a:cxn>
                  </a:cxnLst>
                  <a:rect l="0" t="0" r="r" b="b"/>
                  <a:pathLst>
                    <a:path w="227" h="252">
                      <a:moveTo>
                        <a:pt x="72" y="19"/>
                      </a:moveTo>
                      <a:lnTo>
                        <a:pt x="116" y="19"/>
                      </a:lnTo>
                      <a:lnTo>
                        <a:pt x="121" y="19"/>
                      </a:lnTo>
                      <a:lnTo>
                        <a:pt x="126" y="16"/>
                      </a:lnTo>
                      <a:lnTo>
                        <a:pt x="129" y="13"/>
                      </a:lnTo>
                      <a:lnTo>
                        <a:pt x="131" y="10"/>
                      </a:lnTo>
                      <a:lnTo>
                        <a:pt x="134" y="6"/>
                      </a:lnTo>
                      <a:lnTo>
                        <a:pt x="136" y="3"/>
                      </a:lnTo>
                      <a:lnTo>
                        <a:pt x="139" y="0"/>
                      </a:lnTo>
                      <a:lnTo>
                        <a:pt x="143" y="0"/>
                      </a:lnTo>
                      <a:lnTo>
                        <a:pt x="152" y="0"/>
                      </a:lnTo>
                      <a:lnTo>
                        <a:pt x="165" y="0"/>
                      </a:lnTo>
                      <a:lnTo>
                        <a:pt x="170" y="0"/>
                      </a:lnTo>
                      <a:lnTo>
                        <a:pt x="175" y="3"/>
                      </a:lnTo>
                      <a:lnTo>
                        <a:pt x="176" y="4"/>
                      </a:lnTo>
                      <a:lnTo>
                        <a:pt x="176" y="6"/>
                      </a:lnTo>
                      <a:lnTo>
                        <a:pt x="175" y="9"/>
                      </a:lnTo>
                      <a:lnTo>
                        <a:pt x="173" y="12"/>
                      </a:lnTo>
                      <a:lnTo>
                        <a:pt x="152" y="38"/>
                      </a:lnTo>
                      <a:lnTo>
                        <a:pt x="150" y="46"/>
                      </a:lnTo>
                      <a:lnTo>
                        <a:pt x="149" y="55"/>
                      </a:lnTo>
                      <a:lnTo>
                        <a:pt x="142" y="56"/>
                      </a:lnTo>
                      <a:lnTo>
                        <a:pt x="131" y="56"/>
                      </a:lnTo>
                      <a:lnTo>
                        <a:pt x="127" y="56"/>
                      </a:lnTo>
                      <a:lnTo>
                        <a:pt x="123" y="58"/>
                      </a:lnTo>
                      <a:lnTo>
                        <a:pt x="120" y="59"/>
                      </a:lnTo>
                      <a:lnTo>
                        <a:pt x="117" y="62"/>
                      </a:lnTo>
                      <a:lnTo>
                        <a:pt x="113" y="68"/>
                      </a:lnTo>
                      <a:lnTo>
                        <a:pt x="105" y="72"/>
                      </a:lnTo>
                      <a:lnTo>
                        <a:pt x="103" y="75"/>
                      </a:lnTo>
                      <a:lnTo>
                        <a:pt x="100" y="78"/>
                      </a:lnTo>
                      <a:lnTo>
                        <a:pt x="98" y="81"/>
                      </a:lnTo>
                      <a:lnTo>
                        <a:pt x="98" y="84"/>
                      </a:lnTo>
                      <a:lnTo>
                        <a:pt x="95" y="87"/>
                      </a:lnTo>
                      <a:lnTo>
                        <a:pt x="94" y="88"/>
                      </a:lnTo>
                      <a:lnTo>
                        <a:pt x="89" y="90"/>
                      </a:lnTo>
                      <a:lnTo>
                        <a:pt x="82" y="91"/>
                      </a:lnTo>
                      <a:lnTo>
                        <a:pt x="79" y="91"/>
                      </a:lnTo>
                      <a:lnTo>
                        <a:pt x="76" y="94"/>
                      </a:lnTo>
                      <a:lnTo>
                        <a:pt x="74" y="97"/>
                      </a:lnTo>
                      <a:lnTo>
                        <a:pt x="71" y="101"/>
                      </a:lnTo>
                      <a:lnTo>
                        <a:pt x="69" y="106"/>
                      </a:lnTo>
                      <a:lnTo>
                        <a:pt x="69" y="108"/>
                      </a:lnTo>
                      <a:lnTo>
                        <a:pt x="69" y="113"/>
                      </a:lnTo>
                      <a:lnTo>
                        <a:pt x="72" y="114"/>
                      </a:lnTo>
                      <a:lnTo>
                        <a:pt x="78" y="117"/>
                      </a:lnTo>
                      <a:lnTo>
                        <a:pt x="82" y="117"/>
                      </a:lnTo>
                      <a:lnTo>
                        <a:pt x="87" y="119"/>
                      </a:lnTo>
                      <a:lnTo>
                        <a:pt x="91" y="117"/>
                      </a:lnTo>
                      <a:lnTo>
                        <a:pt x="98" y="114"/>
                      </a:lnTo>
                      <a:lnTo>
                        <a:pt x="104" y="108"/>
                      </a:lnTo>
                      <a:lnTo>
                        <a:pt x="108" y="103"/>
                      </a:lnTo>
                      <a:lnTo>
                        <a:pt x="113" y="98"/>
                      </a:lnTo>
                      <a:lnTo>
                        <a:pt x="118" y="94"/>
                      </a:lnTo>
                      <a:lnTo>
                        <a:pt x="124" y="93"/>
                      </a:lnTo>
                      <a:lnTo>
                        <a:pt x="143" y="98"/>
                      </a:lnTo>
                      <a:lnTo>
                        <a:pt x="159" y="106"/>
                      </a:lnTo>
                      <a:lnTo>
                        <a:pt x="173" y="110"/>
                      </a:lnTo>
                      <a:lnTo>
                        <a:pt x="182" y="116"/>
                      </a:lnTo>
                      <a:lnTo>
                        <a:pt x="186" y="114"/>
                      </a:lnTo>
                      <a:lnTo>
                        <a:pt x="189" y="111"/>
                      </a:lnTo>
                      <a:lnTo>
                        <a:pt x="191" y="111"/>
                      </a:lnTo>
                      <a:lnTo>
                        <a:pt x="192" y="111"/>
                      </a:lnTo>
                      <a:lnTo>
                        <a:pt x="195" y="116"/>
                      </a:lnTo>
                      <a:lnTo>
                        <a:pt x="198" y="121"/>
                      </a:lnTo>
                      <a:lnTo>
                        <a:pt x="199" y="123"/>
                      </a:lnTo>
                      <a:lnTo>
                        <a:pt x="202" y="124"/>
                      </a:lnTo>
                      <a:lnTo>
                        <a:pt x="205" y="124"/>
                      </a:lnTo>
                      <a:lnTo>
                        <a:pt x="209" y="124"/>
                      </a:lnTo>
                      <a:lnTo>
                        <a:pt x="212" y="126"/>
                      </a:lnTo>
                      <a:lnTo>
                        <a:pt x="214" y="127"/>
                      </a:lnTo>
                      <a:lnTo>
                        <a:pt x="217" y="129"/>
                      </a:lnTo>
                      <a:lnTo>
                        <a:pt x="217" y="133"/>
                      </a:lnTo>
                      <a:lnTo>
                        <a:pt x="218" y="139"/>
                      </a:lnTo>
                      <a:lnTo>
                        <a:pt x="222" y="145"/>
                      </a:lnTo>
                      <a:lnTo>
                        <a:pt x="224" y="147"/>
                      </a:lnTo>
                      <a:lnTo>
                        <a:pt x="224" y="150"/>
                      </a:lnTo>
                      <a:lnTo>
                        <a:pt x="224" y="153"/>
                      </a:lnTo>
                      <a:lnTo>
                        <a:pt x="221" y="156"/>
                      </a:lnTo>
                      <a:lnTo>
                        <a:pt x="220" y="159"/>
                      </a:lnTo>
                      <a:lnTo>
                        <a:pt x="218" y="162"/>
                      </a:lnTo>
                      <a:lnTo>
                        <a:pt x="217" y="165"/>
                      </a:lnTo>
                      <a:lnTo>
                        <a:pt x="217" y="168"/>
                      </a:lnTo>
                      <a:lnTo>
                        <a:pt x="218" y="173"/>
                      </a:lnTo>
                      <a:lnTo>
                        <a:pt x="221" y="179"/>
                      </a:lnTo>
                      <a:lnTo>
                        <a:pt x="224" y="185"/>
                      </a:lnTo>
                      <a:lnTo>
                        <a:pt x="227" y="191"/>
                      </a:lnTo>
                      <a:lnTo>
                        <a:pt x="227" y="194"/>
                      </a:lnTo>
                      <a:lnTo>
                        <a:pt x="227" y="197"/>
                      </a:lnTo>
                      <a:lnTo>
                        <a:pt x="225" y="199"/>
                      </a:lnTo>
                      <a:lnTo>
                        <a:pt x="224" y="202"/>
                      </a:lnTo>
                      <a:lnTo>
                        <a:pt x="218" y="205"/>
                      </a:lnTo>
                      <a:lnTo>
                        <a:pt x="214" y="205"/>
                      </a:lnTo>
                      <a:lnTo>
                        <a:pt x="208" y="204"/>
                      </a:lnTo>
                      <a:lnTo>
                        <a:pt x="204" y="199"/>
                      </a:lnTo>
                      <a:lnTo>
                        <a:pt x="199" y="195"/>
                      </a:lnTo>
                      <a:lnTo>
                        <a:pt x="198" y="191"/>
                      </a:lnTo>
                      <a:lnTo>
                        <a:pt x="199" y="185"/>
                      </a:lnTo>
                      <a:lnTo>
                        <a:pt x="202" y="179"/>
                      </a:lnTo>
                      <a:lnTo>
                        <a:pt x="205" y="176"/>
                      </a:lnTo>
                      <a:lnTo>
                        <a:pt x="205" y="173"/>
                      </a:lnTo>
                      <a:lnTo>
                        <a:pt x="205" y="172"/>
                      </a:lnTo>
                      <a:lnTo>
                        <a:pt x="205" y="169"/>
                      </a:lnTo>
                      <a:lnTo>
                        <a:pt x="204" y="168"/>
                      </a:lnTo>
                      <a:lnTo>
                        <a:pt x="201" y="166"/>
                      </a:lnTo>
                      <a:lnTo>
                        <a:pt x="199" y="165"/>
                      </a:lnTo>
                      <a:lnTo>
                        <a:pt x="196" y="165"/>
                      </a:lnTo>
                      <a:lnTo>
                        <a:pt x="192" y="165"/>
                      </a:lnTo>
                      <a:lnTo>
                        <a:pt x="189" y="168"/>
                      </a:lnTo>
                      <a:lnTo>
                        <a:pt x="185" y="172"/>
                      </a:lnTo>
                      <a:lnTo>
                        <a:pt x="181" y="176"/>
                      </a:lnTo>
                      <a:lnTo>
                        <a:pt x="173" y="188"/>
                      </a:lnTo>
                      <a:lnTo>
                        <a:pt x="170" y="197"/>
                      </a:lnTo>
                      <a:lnTo>
                        <a:pt x="170" y="199"/>
                      </a:lnTo>
                      <a:lnTo>
                        <a:pt x="172" y="201"/>
                      </a:lnTo>
                      <a:lnTo>
                        <a:pt x="173" y="202"/>
                      </a:lnTo>
                      <a:lnTo>
                        <a:pt x="175" y="204"/>
                      </a:lnTo>
                      <a:lnTo>
                        <a:pt x="181" y="207"/>
                      </a:lnTo>
                      <a:lnTo>
                        <a:pt x="183" y="210"/>
                      </a:lnTo>
                      <a:lnTo>
                        <a:pt x="185" y="211"/>
                      </a:lnTo>
                      <a:lnTo>
                        <a:pt x="186" y="214"/>
                      </a:lnTo>
                      <a:lnTo>
                        <a:pt x="186" y="215"/>
                      </a:lnTo>
                      <a:lnTo>
                        <a:pt x="185" y="218"/>
                      </a:lnTo>
                      <a:lnTo>
                        <a:pt x="183" y="221"/>
                      </a:lnTo>
                      <a:lnTo>
                        <a:pt x="182" y="226"/>
                      </a:lnTo>
                      <a:lnTo>
                        <a:pt x="185" y="228"/>
                      </a:lnTo>
                      <a:lnTo>
                        <a:pt x="189" y="230"/>
                      </a:lnTo>
                      <a:lnTo>
                        <a:pt x="192" y="231"/>
                      </a:lnTo>
                      <a:lnTo>
                        <a:pt x="194" y="233"/>
                      </a:lnTo>
                      <a:lnTo>
                        <a:pt x="194" y="234"/>
                      </a:lnTo>
                      <a:lnTo>
                        <a:pt x="192" y="237"/>
                      </a:lnTo>
                      <a:lnTo>
                        <a:pt x="183" y="239"/>
                      </a:lnTo>
                      <a:lnTo>
                        <a:pt x="175" y="241"/>
                      </a:lnTo>
                      <a:lnTo>
                        <a:pt x="175" y="244"/>
                      </a:lnTo>
                      <a:lnTo>
                        <a:pt x="176" y="249"/>
                      </a:lnTo>
                      <a:lnTo>
                        <a:pt x="176" y="250"/>
                      </a:lnTo>
                      <a:lnTo>
                        <a:pt x="176" y="252"/>
                      </a:lnTo>
                      <a:lnTo>
                        <a:pt x="175" y="252"/>
                      </a:lnTo>
                      <a:lnTo>
                        <a:pt x="173" y="250"/>
                      </a:lnTo>
                      <a:lnTo>
                        <a:pt x="166" y="244"/>
                      </a:lnTo>
                      <a:lnTo>
                        <a:pt x="162" y="240"/>
                      </a:lnTo>
                      <a:lnTo>
                        <a:pt x="160" y="239"/>
                      </a:lnTo>
                      <a:lnTo>
                        <a:pt x="159" y="236"/>
                      </a:lnTo>
                      <a:lnTo>
                        <a:pt x="157" y="230"/>
                      </a:lnTo>
                      <a:lnTo>
                        <a:pt x="157" y="224"/>
                      </a:lnTo>
                      <a:lnTo>
                        <a:pt x="159" y="215"/>
                      </a:lnTo>
                      <a:lnTo>
                        <a:pt x="160" y="207"/>
                      </a:lnTo>
                      <a:lnTo>
                        <a:pt x="162" y="204"/>
                      </a:lnTo>
                      <a:lnTo>
                        <a:pt x="160" y="201"/>
                      </a:lnTo>
                      <a:lnTo>
                        <a:pt x="159" y="198"/>
                      </a:lnTo>
                      <a:lnTo>
                        <a:pt x="155" y="198"/>
                      </a:lnTo>
                      <a:lnTo>
                        <a:pt x="150" y="199"/>
                      </a:lnTo>
                      <a:lnTo>
                        <a:pt x="144" y="205"/>
                      </a:lnTo>
                      <a:lnTo>
                        <a:pt x="139" y="211"/>
                      </a:lnTo>
                      <a:lnTo>
                        <a:pt x="136" y="215"/>
                      </a:lnTo>
                      <a:lnTo>
                        <a:pt x="134" y="223"/>
                      </a:lnTo>
                      <a:lnTo>
                        <a:pt x="133" y="233"/>
                      </a:lnTo>
                      <a:lnTo>
                        <a:pt x="131" y="236"/>
                      </a:lnTo>
                      <a:lnTo>
                        <a:pt x="129" y="239"/>
                      </a:lnTo>
                      <a:lnTo>
                        <a:pt x="126" y="239"/>
                      </a:lnTo>
                      <a:lnTo>
                        <a:pt x="121" y="234"/>
                      </a:lnTo>
                      <a:lnTo>
                        <a:pt x="114" y="233"/>
                      </a:lnTo>
                      <a:lnTo>
                        <a:pt x="104" y="233"/>
                      </a:lnTo>
                      <a:lnTo>
                        <a:pt x="94" y="236"/>
                      </a:lnTo>
                      <a:lnTo>
                        <a:pt x="89" y="237"/>
                      </a:lnTo>
                      <a:lnTo>
                        <a:pt x="89" y="243"/>
                      </a:lnTo>
                      <a:lnTo>
                        <a:pt x="88" y="246"/>
                      </a:lnTo>
                      <a:lnTo>
                        <a:pt x="87" y="249"/>
                      </a:lnTo>
                      <a:lnTo>
                        <a:pt x="85" y="250"/>
                      </a:lnTo>
                      <a:lnTo>
                        <a:pt x="79" y="252"/>
                      </a:lnTo>
                      <a:lnTo>
                        <a:pt x="71" y="252"/>
                      </a:lnTo>
                      <a:lnTo>
                        <a:pt x="65" y="252"/>
                      </a:lnTo>
                      <a:lnTo>
                        <a:pt x="56" y="252"/>
                      </a:lnTo>
                      <a:lnTo>
                        <a:pt x="52" y="252"/>
                      </a:lnTo>
                      <a:lnTo>
                        <a:pt x="48" y="250"/>
                      </a:lnTo>
                      <a:lnTo>
                        <a:pt x="46" y="249"/>
                      </a:lnTo>
                      <a:lnTo>
                        <a:pt x="45" y="246"/>
                      </a:lnTo>
                      <a:lnTo>
                        <a:pt x="48" y="237"/>
                      </a:lnTo>
                      <a:lnTo>
                        <a:pt x="50" y="228"/>
                      </a:lnTo>
                      <a:lnTo>
                        <a:pt x="50" y="227"/>
                      </a:lnTo>
                      <a:lnTo>
                        <a:pt x="48" y="224"/>
                      </a:lnTo>
                      <a:lnTo>
                        <a:pt x="43" y="223"/>
                      </a:lnTo>
                      <a:lnTo>
                        <a:pt x="35" y="223"/>
                      </a:lnTo>
                      <a:lnTo>
                        <a:pt x="27" y="223"/>
                      </a:lnTo>
                      <a:lnTo>
                        <a:pt x="22" y="221"/>
                      </a:lnTo>
                      <a:lnTo>
                        <a:pt x="17" y="220"/>
                      </a:lnTo>
                      <a:lnTo>
                        <a:pt x="14" y="218"/>
                      </a:lnTo>
                      <a:lnTo>
                        <a:pt x="11" y="215"/>
                      </a:lnTo>
                      <a:lnTo>
                        <a:pt x="10" y="211"/>
                      </a:lnTo>
                      <a:lnTo>
                        <a:pt x="9" y="205"/>
                      </a:lnTo>
                      <a:lnTo>
                        <a:pt x="9" y="199"/>
                      </a:lnTo>
                      <a:lnTo>
                        <a:pt x="13" y="195"/>
                      </a:lnTo>
                      <a:lnTo>
                        <a:pt x="22" y="192"/>
                      </a:lnTo>
                      <a:lnTo>
                        <a:pt x="26" y="191"/>
                      </a:lnTo>
                      <a:lnTo>
                        <a:pt x="27" y="188"/>
                      </a:lnTo>
                      <a:lnTo>
                        <a:pt x="27" y="185"/>
                      </a:lnTo>
                      <a:lnTo>
                        <a:pt x="24" y="181"/>
                      </a:lnTo>
                      <a:lnTo>
                        <a:pt x="19" y="178"/>
                      </a:lnTo>
                      <a:lnTo>
                        <a:pt x="13" y="176"/>
                      </a:lnTo>
                      <a:lnTo>
                        <a:pt x="10" y="175"/>
                      </a:lnTo>
                      <a:lnTo>
                        <a:pt x="9" y="173"/>
                      </a:lnTo>
                      <a:lnTo>
                        <a:pt x="9" y="169"/>
                      </a:lnTo>
                      <a:lnTo>
                        <a:pt x="7" y="162"/>
                      </a:lnTo>
                      <a:lnTo>
                        <a:pt x="7" y="156"/>
                      </a:lnTo>
                      <a:lnTo>
                        <a:pt x="7" y="149"/>
                      </a:lnTo>
                      <a:lnTo>
                        <a:pt x="7" y="142"/>
                      </a:lnTo>
                      <a:lnTo>
                        <a:pt x="9" y="137"/>
                      </a:lnTo>
                      <a:lnTo>
                        <a:pt x="14" y="134"/>
                      </a:lnTo>
                      <a:lnTo>
                        <a:pt x="20" y="136"/>
                      </a:lnTo>
                      <a:lnTo>
                        <a:pt x="23" y="136"/>
                      </a:lnTo>
                      <a:lnTo>
                        <a:pt x="24" y="134"/>
                      </a:lnTo>
                      <a:lnTo>
                        <a:pt x="26" y="132"/>
                      </a:lnTo>
                      <a:lnTo>
                        <a:pt x="27" y="126"/>
                      </a:lnTo>
                      <a:lnTo>
                        <a:pt x="26" y="121"/>
                      </a:lnTo>
                      <a:lnTo>
                        <a:pt x="23" y="117"/>
                      </a:lnTo>
                      <a:lnTo>
                        <a:pt x="17" y="116"/>
                      </a:lnTo>
                      <a:lnTo>
                        <a:pt x="11" y="116"/>
                      </a:lnTo>
                      <a:lnTo>
                        <a:pt x="9" y="114"/>
                      </a:lnTo>
                      <a:lnTo>
                        <a:pt x="6" y="111"/>
                      </a:lnTo>
                      <a:lnTo>
                        <a:pt x="4" y="106"/>
                      </a:lnTo>
                      <a:lnTo>
                        <a:pt x="3" y="100"/>
                      </a:lnTo>
                      <a:lnTo>
                        <a:pt x="1" y="88"/>
                      </a:lnTo>
                      <a:lnTo>
                        <a:pt x="0" y="78"/>
                      </a:lnTo>
                      <a:lnTo>
                        <a:pt x="1" y="69"/>
                      </a:lnTo>
                      <a:lnTo>
                        <a:pt x="4" y="64"/>
                      </a:lnTo>
                      <a:lnTo>
                        <a:pt x="9" y="59"/>
                      </a:lnTo>
                      <a:lnTo>
                        <a:pt x="14" y="58"/>
                      </a:lnTo>
                      <a:lnTo>
                        <a:pt x="22" y="58"/>
                      </a:lnTo>
                      <a:lnTo>
                        <a:pt x="27" y="56"/>
                      </a:lnTo>
                      <a:lnTo>
                        <a:pt x="35" y="54"/>
                      </a:lnTo>
                      <a:lnTo>
                        <a:pt x="40" y="49"/>
                      </a:lnTo>
                      <a:lnTo>
                        <a:pt x="45" y="38"/>
                      </a:lnTo>
                      <a:lnTo>
                        <a:pt x="50" y="26"/>
                      </a:lnTo>
                      <a:lnTo>
                        <a:pt x="56" y="25"/>
                      </a:lnTo>
                      <a:lnTo>
                        <a:pt x="62" y="22"/>
                      </a:lnTo>
                      <a:lnTo>
                        <a:pt x="68" y="19"/>
                      </a:lnTo>
                      <a:lnTo>
                        <a:pt x="72" y="19"/>
                      </a:lnTo>
                      <a:close/>
                    </a:path>
                  </a:pathLst>
                </a:custGeom>
                <a:solidFill>
                  <a:schemeClr val="accent5">
                    <a:lumMod val="40000"/>
                    <a:lumOff val="60000"/>
                  </a:schemeClr>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 name="Freeform 276"/>
                <p:cNvSpPr>
                  <a:spLocks/>
                </p:cNvSpPr>
                <p:nvPr/>
              </p:nvSpPr>
              <p:spPr bwMode="auto">
                <a:xfrm>
                  <a:off x="1734279" y="3429000"/>
                  <a:ext cx="442450" cy="267885"/>
                </a:xfrm>
                <a:custGeom>
                  <a:avLst/>
                  <a:gdLst/>
                  <a:ahLst/>
                  <a:cxnLst>
                    <a:cxn ang="0">
                      <a:pos x="297" y="173"/>
                    </a:cxn>
                    <a:cxn ang="0">
                      <a:pos x="292" y="180"/>
                    </a:cxn>
                    <a:cxn ang="0">
                      <a:pos x="280" y="186"/>
                    </a:cxn>
                    <a:cxn ang="0">
                      <a:pos x="269" y="196"/>
                    </a:cxn>
                    <a:cxn ang="0">
                      <a:pos x="257" y="200"/>
                    </a:cxn>
                    <a:cxn ang="0">
                      <a:pos x="248" y="199"/>
                    </a:cxn>
                    <a:cxn ang="0">
                      <a:pos x="238" y="195"/>
                    </a:cxn>
                    <a:cxn ang="0">
                      <a:pos x="219" y="182"/>
                    </a:cxn>
                    <a:cxn ang="0">
                      <a:pos x="208" y="177"/>
                    </a:cxn>
                    <a:cxn ang="0">
                      <a:pos x="195" y="177"/>
                    </a:cxn>
                    <a:cxn ang="0">
                      <a:pos x="153" y="164"/>
                    </a:cxn>
                    <a:cxn ang="0">
                      <a:pos x="147" y="160"/>
                    </a:cxn>
                    <a:cxn ang="0">
                      <a:pos x="134" y="158"/>
                    </a:cxn>
                    <a:cxn ang="0">
                      <a:pos x="120" y="153"/>
                    </a:cxn>
                    <a:cxn ang="0">
                      <a:pos x="114" y="148"/>
                    </a:cxn>
                    <a:cxn ang="0">
                      <a:pos x="111" y="140"/>
                    </a:cxn>
                    <a:cxn ang="0">
                      <a:pos x="107" y="135"/>
                    </a:cxn>
                    <a:cxn ang="0">
                      <a:pos x="100" y="135"/>
                    </a:cxn>
                    <a:cxn ang="0">
                      <a:pos x="78" y="138"/>
                    </a:cxn>
                    <a:cxn ang="0">
                      <a:pos x="55" y="147"/>
                    </a:cxn>
                    <a:cxn ang="0">
                      <a:pos x="39" y="157"/>
                    </a:cxn>
                    <a:cxn ang="0">
                      <a:pos x="36" y="157"/>
                    </a:cxn>
                    <a:cxn ang="0">
                      <a:pos x="36" y="153"/>
                    </a:cxn>
                    <a:cxn ang="0">
                      <a:pos x="34" y="138"/>
                    </a:cxn>
                    <a:cxn ang="0">
                      <a:pos x="30" y="127"/>
                    </a:cxn>
                    <a:cxn ang="0">
                      <a:pos x="24" y="128"/>
                    </a:cxn>
                    <a:cxn ang="0">
                      <a:pos x="14" y="135"/>
                    </a:cxn>
                    <a:cxn ang="0">
                      <a:pos x="7" y="141"/>
                    </a:cxn>
                    <a:cxn ang="0">
                      <a:pos x="1" y="138"/>
                    </a:cxn>
                    <a:cxn ang="0">
                      <a:pos x="1" y="115"/>
                    </a:cxn>
                    <a:cxn ang="0">
                      <a:pos x="8" y="53"/>
                    </a:cxn>
                    <a:cxn ang="0">
                      <a:pos x="7" y="28"/>
                    </a:cxn>
                    <a:cxn ang="0">
                      <a:pos x="8" y="11"/>
                    </a:cxn>
                    <a:cxn ang="0">
                      <a:pos x="14" y="7"/>
                    </a:cxn>
                    <a:cxn ang="0">
                      <a:pos x="21" y="5"/>
                    </a:cxn>
                    <a:cxn ang="0">
                      <a:pos x="39" y="4"/>
                    </a:cxn>
                    <a:cxn ang="0">
                      <a:pos x="62" y="0"/>
                    </a:cxn>
                    <a:cxn ang="0">
                      <a:pos x="102" y="17"/>
                    </a:cxn>
                    <a:cxn ang="0">
                      <a:pos x="114" y="20"/>
                    </a:cxn>
                    <a:cxn ang="0">
                      <a:pos x="126" y="20"/>
                    </a:cxn>
                    <a:cxn ang="0">
                      <a:pos x="149" y="18"/>
                    </a:cxn>
                    <a:cxn ang="0">
                      <a:pos x="165" y="26"/>
                    </a:cxn>
                    <a:cxn ang="0">
                      <a:pos x="183" y="40"/>
                    </a:cxn>
                    <a:cxn ang="0">
                      <a:pos x="214" y="67"/>
                    </a:cxn>
                    <a:cxn ang="0">
                      <a:pos x="225" y="70"/>
                    </a:cxn>
                    <a:cxn ang="0">
                      <a:pos x="240" y="66"/>
                    </a:cxn>
                    <a:cxn ang="0">
                      <a:pos x="254" y="60"/>
                    </a:cxn>
                    <a:cxn ang="0">
                      <a:pos x="264" y="62"/>
                    </a:cxn>
                    <a:cxn ang="0">
                      <a:pos x="287" y="72"/>
                    </a:cxn>
                    <a:cxn ang="0">
                      <a:pos x="297" y="75"/>
                    </a:cxn>
                  </a:cxnLst>
                  <a:rect l="0" t="0" r="r" b="b"/>
                  <a:pathLst>
                    <a:path w="297" h="200">
                      <a:moveTo>
                        <a:pt x="297" y="75"/>
                      </a:moveTo>
                      <a:lnTo>
                        <a:pt x="297" y="173"/>
                      </a:lnTo>
                      <a:lnTo>
                        <a:pt x="296" y="177"/>
                      </a:lnTo>
                      <a:lnTo>
                        <a:pt x="292" y="180"/>
                      </a:lnTo>
                      <a:lnTo>
                        <a:pt x="286" y="183"/>
                      </a:lnTo>
                      <a:lnTo>
                        <a:pt x="280" y="186"/>
                      </a:lnTo>
                      <a:lnTo>
                        <a:pt x="274" y="192"/>
                      </a:lnTo>
                      <a:lnTo>
                        <a:pt x="269" y="196"/>
                      </a:lnTo>
                      <a:lnTo>
                        <a:pt x="263" y="199"/>
                      </a:lnTo>
                      <a:lnTo>
                        <a:pt x="257" y="200"/>
                      </a:lnTo>
                      <a:lnTo>
                        <a:pt x="253" y="200"/>
                      </a:lnTo>
                      <a:lnTo>
                        <a:pt x="248" y="199"/>
                      </a:lnTo>
                      <a:lnTo>
                        <a:pt x="243" y="198"/>
                      </a:lnTo>
                      <a:lnTo>
                        <a:pt x="238" y="195"/>
                      </a:lnTo>
                      <a:lnTo>
                        <a:pt x="230" y="189"/>
                      </a:lnTo>
                      <a:lnTo>
                        <a:pt x="219" y="182"/>
                      </a:lnTo>
                      <a:lnTo>
                        <a:pt x="214" y="180"/>
                      </a:lnTo>
                      <a:lnTo>
                        <a:pt x="208" y="177"/>
                      </a:lnTo>
                      <a:lnTo>
                        <a:pt x="202" y="177"/>
                      </a:lnTo>
                      <a:lnTo>
                        <a:pt x="195" y="177"/>
                      </a:lnTo>
                      <a:lnTo>
                        <a:pt x="156" y="179"/>
                      </a:lnTo>
                      <a:lnTo>
                        <a:pt x="153" y="164"/>
                      </a:lnTo>
                      <a:lnTo>
                        <a:pt x="152" y="161"/>
                      </a:lnTo>
                      <a:lnTo>
                        <a:pt x="147" y="160"/>
                      </a:lnTo>
                      <a:lnTo>
                        <a:pt x="140" y="158"/>
                      </a:lnTo>
                      <a:lnTo>
                        <a:pt x="134" y="158"/>
                      </a:lnTo>
                      <a:lnTo>
                        <a:pt x="127" y="156"/>
                      </a:lnTo>
                      <a:lnTo>
                        <a:pt x="120" y="153"/>
                      </a:lnTo>
                      <a:lnTo>
                        <a:pt x="117" y="151"/>
                      </a:lnTo>
                      <a:lnTo>
                        <a:pt x="114" y="148"/>
                      </a:lnTo>
                      <a:lnTo>
                        <a:pt x="113" y="144"/>
                      </a:lnTo>
                      <a:lnTo>
                        <a:pt x="111" y="140"/>
                      </a:lnTo>
                      <a:lnTo>
                        <a:pt x="110" y="137"/>
                      </a:lnTo>
                      <a:lnTo>
                        <a:pt x="107" y="135"/>
                      </a:lnTo>
                      <a:lnTo>
                        <a:pt x="104" y="135"/>
                      </a:lnTo>
                      <a:lnTo>
                        <a:pt x="100" y="135"/>
                      </a:lnTo>
                      <a:lnTo>
                        <a:pt x="89" y="135"/>
                      </a:lnTo>
                      <a:lnTo>
                        <a:pt x="78" y="138"/>
                      </a:lnTo>
                      <a:lnTo>
                        <a:pt x="66" y="143"/>
                      </a:lnTo>
                      <a:lnTo>
                        <a:pt x="55" y="147"/>
                      </a:lnTo>
                      <a:lnTo>
                        <a:pt x="45" y="153"/>
                      </a:lnTo>
                      <a:lnTo>
                        <a:pt x="39" y="157"/>
                      </a:lnTo>
                      <a:lnTo>
                        <a:pt x="37" y="158"/>
                      </a:lnTo>
                      <a:lnTo>
                        <a:pt x="36" y="157"/>
                      </a:lnTo>
                      <a:lnTo>
                        <a:pt x="36" y="156"/>
                      </a:lnTo>
                      <a:lnTo>
                        <a:pt x="36" y="153"/>
                      </a:lnTo>
                      <a:lnTo>
                        <a:pt x="34" y="147"/>
                      </a:lnTo>
                      <a:lnTo>
                        <a:pt x="34" y="138"/>
                      </a:lnTo>
                      <a:lnTo>
                        <a:pt x="33" y="131"/>
                      </a:lnTo>
                      <a:lnTo>
                        <a:pt x="30" y="127"/>
                      </a:lnTo>
                      <a:lnTo>
                        <a:pt x="27" y="127"/>
                      </a:lnTo>
                      <a:lnTo>
                        <a:pt x="24" y="128"/>
                      </a:lnTo>
                      <a:lnTo>
                        <a:pt x="20" y="131"/>
                      </a:lnTo>
                      <a:lnTo>
                        <a:pt x="14" y="135"/>
                      </a:lnTo>
                      <a:lnTo>
                        <a:pt x="10" y="140"/>
                      </a:lnTo>
                      <a:lnTo>
                        <a:pt x="7" y="141"/>
                      </a:lnTo>
                      <a:lnTo>
                        <a:pt x="4" y="141"/>
                      </a:lnTo>
                      <a:lnTo>
                        <a:pt x="1" y="138"/>
                      </a:lnTo>
                      <a:lnTo>
                        <a:pt x="0" y="130"/>
                      </a:lnTo>
                      <a:lnTo>
                        <a:pt x="1" y="115"/>
                      </a:lnTo>
                      <a:lnTo>
                        <a:pt x="6" y="82"/>
                      </a:lnTo>
                      <a:lnTo>
                        <a:pt x="8" y="53"/>
                      </a:lnTo>
                      <a:lnTo>
                        <a:pt x="7" y="41"/>
                      </a:lnTo>
                      <a:lnTo>
                        <a:pt x="7" y="28"/>
                      </a:lnTo>
                      <a:lnTo>
                        <a:pt x="7" y="18"/>
                      </a:lnTo>
                      <a:lnTo>
                        <a:pt x="8" y="11"/>
                      </a:lnTo>
                      <a:lnTo>
                        <a:pt x="11" y="8"/>
                      </a:lnTo>
                      <a:lnTo>
                        <a:pt x="14" y="7"/>
                      </a:lnTo>
                      <a:lnTo>
                        <a:pt x="19" y="5"/>
                      </a:lnTo>
                      <a:lnTo>
                        <a:pt x="21" y="5"/>
                      </a:lnTo>
                      <a:lnTo>
                        <a:pt x="30" y="5"/>
                      </a:lnTo>
                      <a:lnTo>
                        <a:pt x="39" y="4"/>
                      </a:lnTo>
                      <a:lnTo>
                        <a:pt x="50" y="1"/>
                      </a:lnTo>
                      <a:lnTo>
                        <a:pt x="62" y="0"/>
                      </a:lnTo>
                      <a:lnTo>
                        <a:pt x="82" y="7"/>
                      </a:lnTo>
                      <a:lnTo>
                        <a:pt x="102" y="17"/>
                      </a:lnTo>
                      <a:lnTo>
                        <a:pt x="108" y="20"/>
                      </a:lnTo>
                      <a:lnTo>
                        <a:pt x="114" y="20"/>
                      </a:lnTo>
                      <a:lnTo>
                        <a:pt x="120" y="20"/>
                      </a:lnTo>
                      <a:lnTo>
                        <a:pt x="126" y="20"/>
                      </a:lnTo>
                      <a:lnTo>
                        <a:pt x="137" y="18"/>
                      </a:lnTo>
                      <a:lnTo>
                        <a:pt x="149" y="18"/>
                      </a:lnTo>
                      <a:lnTo>
                        <a:pt x="156" y="20"/>
                      </a:lnTo>
                      <a:lnTo>
                        <a:pt x="165" y="26"/>
                      </a:lnTo>
                      <a:lnTo>
                        <a:pt x="173" y="31"/>
                      </a:lnTo>
                      <a:lnTo>
                        <a:pt x="183" y="40"/>
                      </a:lnTo>
                      <a:lnTo>
                        <a:pt x="202" y="56"/>
                      </a:lnTo>
                      <a:lnTo>
                        <a:pt x="214" y="67"/>
                      </a:lnTo>
                      <a:lnTo>
                        <a:pt x="219" y="70"/>
                      </a:lnTo>
                      <a:lnTo>
                        <a:pt x="225" y="70"/>
                      </a:lnTo>
                      <a:lnTo>
                        <a:pt x="232" y="67"/>
                      </a:lnTo>
                      <a:lnTo>
                        <a:pt x="240" y="66"/>
                      </a:lnTo>
                      <a:lnTo>
                        <a:pt x="247" y="63"/>
                      </a:lnTo>
                      <a:lnTo>
                        <a:pt x="254" y="60"/>
                      </a:lnTo>
                      <a:lnTo>
                        <a:pt x="260" y="60"/>
                      </a:lnTo>
                      <a:lnTo>
                        <a:pt x="264" y="62"/>
                      </a:lnTo>
                      <a:lnTo>
                        <a:pt x="273" y="67"/>
                      </a:lnTo>
                      <a:lnTo>
                        <a:pt x="287" y="72"/>
                      </a:lnTo>
                      <a:lnTo>
                        <a:pt x="297" y="75"/>
                      </a:lnTo>
                      <a:lnTo>
                        <a:pt x="297" y="75"/>
                      </a:lnTo>
                      <a:close/>
                    </a:path>
                  </a:pathLst>
                </a:custGeom>
                <a:solidFill>
                  <a:schemeClr val="accent3"/>
                </a:solidFill>
                <a:ln w="9525">
                  <a:solidFill>
                    <a:sysClr val="windowText" lastClr="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 name="Text Box 286"/>
                <p:cNvSpPr txBox="1">
                  <a:spLocks noChangeArrowheads="1"/>
                </p:cNvSpPr>
                <p:nvPr/>
              </p:nvSpPr>
              <p:spPr bwMode="auto">
                <a:xfrm>
                  <a:off x="620952" y="3657601"/>
                  <a:ext cx="1360248" cy="289491"/>
                </a:xfrm>
                <a:prstGeom prst="rect">
                  <a:avLst/>
                </a:prstGeom>
                <a:noFill/>
                <a:ln w="9525">
                  <a:noFill/>
                  <a:miter lim="800000"/>
                  <a:headEnd/>
                  <a:tailEnd/>
                </a:ln>
                <a:effectLst/>
              </p:spPr>
              <p:txBody>
                <a:bodyPr wrap="square">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j-lt"/>
                    </a:rPr>
                    <a:t>Phoenix</a:t>
                  </a:r>
                </a:p>
              </p:txBody>
            </p:sp>
            <p:sp>
              <p:nvSpPr>
                <p:cNvPr id="23" name="Rectangle 278"/>
                <p:cNvSpPr>
                  <a:spLocks noChangeArrowheads="1"/>
                </p:cNvSpPr>
                <p:nvPr/>
              </p:nvSpPr>
              <p:spPr bwMode="auto">
                <a:xfrm flipV="1">
                  <a:off x="1325881" y="3657600"/>
                  <a:ext cx="45719" cy="45719"/>
                </a:xfrm>
                <a:prstGeom prst="rect">
                  <a:avLst/>
                </a:prstGeom>
                <a:solidFill>
                  <a:srgbClr val="1F497D"/>
                </a:solidFill>
                <a:ln w="9525">
                  <a:solidFill>
                    <a:sysClr val="windowText" lastClr="00000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4" name="Rectangle 278"/>
                <p:cNvSpPr>
                  <a:spLocks noChangeArrowheads="1"/>
                </p:cNvSpPr>
                <p:nvPr/>
              </p:nvSpPr>
              <p:spPr bwMode="auto">
                <a:xfrm flipV="1">
                  <a:off x="2849881" y="3255237"/>
                  <a:ext cx="45719" cy="45719"/>
                </a:xfrm>
                <a:prstGeom prst="rect">
                  <a:avLst/>
                </a:prstGeom>
                <a:solidFill>
                  <a:srgbClr val="1F497D"/>
                </a:solidFill>
                <a:ln w="9525">
                  <a:solidFill>
                    <a:sysClr val="windowText" lastClr="00000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5" name="Text Box 284"/>
                <p:cNvSpPr txBox="1">
                  <a:spLocks noChangeArrowheads="1"/>
                </p:cNvSpPr>
                <p:nvPr/>
              </p:nvSpPr>
              <p:spPr bwMode="auto">
                <a:xfrm>
                  <a:off x="2209800" y="3228200"/>
                  <a:ext cx="1527815" cy="289491"/>
                </a:xfrm>
                <a:prstGeom prst="rect">
                  <a:avLst/>
                </a:prstGeom>
                <a:noFill/>
                <a:ln w="9525">
                  <a:noFill/>
                  <a:miter lim="800000"/>
                  <a:headEnd/>
                  <a:tailEnd/>
                </a:ln>
                <a:effectLst/>
              </p:spPr>
              <p:txBody>
                <a:bodyPr wrap="square">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j-lt"/>
                    </a:rPr>
                    <a:t>Albuquerque</a:t>
                  </a:r>
                </a:p>
              </p:txBody>
            </p:sp>
            <p:sp>
              <p:nvSpPr>
                <p:cNvPr id="26" name="Text Box 280"/>
                <p:cNvSpPr txBox="1">
                  <a:spLocks noChangeArrowheads="1"/>
                </p:cNvSpPr>
                <p:nvPr/>
              </p:nvSpPr>
              <p:spPr bwMode="auto">
                <a:xfrm>
                  <a:off x="749219" y="2057400"/>
                  <a:ext cx="1460581" cy="321657"/>
                </a:xfrm>
                <a:prstGeom prst="rect">
                  <a:avLst/>
                </a:prstGeom>
                <a:noFill/>
                <a:ln w="9525">
                  <a:noFill/>
                  <a:miter lim="800000"/>
                  <a:headEnd/>
                  <a:tailEnd/>
                </a:ln>
                <a:effectLst/>
              </p:spPr>
              <p:txBody>
                <a:bodyPr wrap="square">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j-lt"/>
                    </a:rPr>
                    <a:t>UTAH</a:t>
                  </a:r>
                </a:p>
              </p:txBody>
            </p:sp>
            <p:sp>
              <p:nvSpPr>
                <p:cNvPr id="27" name="Text Box 281"/>
                <p:cNvSpPr txBox="1">
                  <a:spLocks noChangeArrowheads="1"/>
                </p:cNvSpPr>
                <p:nvPr/>
              </p:nvSpPr>
              <p:spPr bwMode="auto">
                <a:xfrm>
                  <a:off x="2221071" y="2057400"/>
                  <a:ext cx="2046129" cy="321657"/>
                </a:xfrm>
                <a:prstGeom prst="rect">
                  <a:avLst/>
                </a:prstGeom>
                <a:noFill/>
                <a:ln w="9525">
                  <a:noFill/>
                  <a:miter lim="800000"/>
                  <a:headEnd/>
                  <a:tailEnd/>
                </a:ln>
                <a:effectLst/>
              </p:spPr>
              <p:txBody>
                <a:bodyPr wrap="square">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j-lt"/>
                    </a:rPr>
                    <a:t>COLORADO</a:t>
                  </a:r>
                </a:p>
              </p:txBody>
            </p:sp>
            <p:sp>
              <p:nvSpPr>
                <p:cNvPr id="28" name="Text Box 282"/>
                <p:cNvSpPr txBox="1">
                  <a:spLocks noChangeArrowheads="1"/>
                </p:cNvSpPr>
                <p:nvPr/>
              </p:nvSpPr>
              <p:spPr bwMode="auto">
                <a:xfrm>
                  <a:off x="2221071" y="3665735"/>
                  <a:ext cx="1889873" cy="321657"/>
                </a:xfrm>
                <a:prstGeom prst="rect">
                  <a:avLst/>
                </a:prstGeom>
                <a:noFill/>
                <a:ln w="9525">
                  <a:noFill/>
                  <a:miter lim="800000"/>
                  <a:headEnd/>
                  <a:tailEnd/>
                </a:ln>
                <a:effectLst/>
              </p:spPr>
              <p:txBody>
                <a:bodyPr wrap="square">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j-lt"/>
                    </a:rPr>
                    <a:t>NEW MEXICO</a:t>
                  </a:r>
                </a:p>
              </p:txBody>
            </p:sp>
            <p:sp>
              <p:nvSpPr>
                <p:cNvPr id="29" name="Isosceles Triangle 85"/>
                <p:cNvSpPr/>
                <p:nvPr/>
              </p:nvSpPr>
              <p:spPr>
                <a:xfrm>
                  <a:off x="1923321" y="29718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0" name="Isosceles Triangle 86"/>
                <p:cNvSpPr/>
                <p:nvPr/>
              </p:nvSpPr>
              <p:spPr>
                <a:xfrm>
                  <a:off x="1770921" y="3048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1" name="Isosceles Triangle 87"/>
                <p:cNvSpPr/>
                <p:nvPr/>
              </p:nvSpPr>
              <p:spPr>
                <a:xfrm>
                  <a:off x="2151921" y="3048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2" name="Isosceles Triangle 88"/>
                <p:cNvSpPr/>
                <p:nvPr/>
              </p:nvSpPr>
              <p:spPr>
                <a:xfrm>
                  <a:off x="2057400" y="3048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3" name="Isosceles Triangle 89"/>
                <p:cNvSpPr/>
                <p:nvPr/>
              </p:nvSpPr>
              <p:spPr>
                <a:xfrm>
                  <a:off x="2304321" y="29718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4" name="Isosceles Triangle 90"/>
                <p:cNvSpPr/>
                <p:nvPr/>
              </p:nvSpPr>
              <p:spPr>
                <a:xfrm>
                  <a:off x="2362200" y="28956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5" name="Isosceles Triangle 91"/>
                <p:cNvSpPr/>
                <p:nvPr/>
              </p:nvSpPr>
              <p:spPr>
                <a:xfrm>
                  <a:off x="2286000" y="2667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6" name="Isosceles Triangle 92"/>
                <p:cNvSpPr/>
                <p:nvPr/>
              </p:nvSpPr>
              <p:spPr>
                <a:xfrm>
                  <a:off x="2151921" y="29718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7" name="Isosceles Triangle 93"/>
                <p:cNvSpPr/>
                <p:nvPr/>
              </p:nvSpPr>
              <p:spPr>
                <a:xfrm>
                  <a:off x="2304321" y="3048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8" name="Isosceles Triangle 94"/>
                <p:cNvSpPr/>
                <p:nvPr/>
              </p:nvSpPr>
              <p:spPr>
                <a:xfrm>
                  <a:off x="2209800" y="29718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9" name="Isosceles Triangle 95"/>
                <p:cNvSpPr/>
                <p:nvPr/>
              </p:nvSpPr>
              <p:spPr>
                <a:xfrm>
                  <a:off x="2380521" y="3048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0" name="Isosceles Triangle 96"/>
                <p:cNvSpPr/>
                <p:nvPr/>
              </p:nvSpPr>
              <p:spPr>
                <a:xfrm>
                  <a:off x="2362200" y="25908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1" name="Isosceles Triangle 97"/>
                <p:cNvSpPr/>
                <p:nvPr/>
              </p:nvSpPr>
              <p:spPr>
                <a:xfrm>
                  <a:off x="2286000" y="25146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2" name="Isosceles Triangle 98"/>
                <p:cNvSpPr/>
                <p:nvPr/>
              </p:nvSpPr>
              <p:spPr>
                <a:xfrm>
                  <a:off x="2438400" y="2667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3" name="Isosceles Triangle 99"/>
                <p:cNvSpPr/>
                <p:nvPr/>
              </p:nvSpPr>
              <p:spPr>
                <a:xfrm>
                  <a:off x="1905000" y="2667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4" name="Isosceles Triangle 100"/>
                <p:cNvSpPr/>
                <p:nvPr/>
              </p:nvSpPr>
              <p:spPr>
                <a:xfrm>
                  <a:off x="1752600" y="27432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5" name="Isosceles Triangle 101"/>
                <p:cNvSpPr/>
                <p:nvPr/>
              </p:nvSpPr>
              <p:spPr>
                <a:xfrm>
                  <a:off x="1524000" y="2667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6" name="Isosceles Triangle 102"/>
                <p:cNvSpPr/>
                <p:nvPr/>
              </p:nvSpPr>
              <p:spPr>
                <a:xfrm>
                  <a:off x="1600200" y="28194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7" name="Isosceles Triangle 103"/>
                <p:cNvSpPr/>
                <p:nvPr/>
              </p:nvSpPr>
              <p:spPr>
                <a:xfrm>
                  <a:off x="1676400" y="31242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8" name="Isosceles Triangle 104"/>
                <p:cNvSpPr/>
                <p:nvPr/>
              </p:nvSpPr>
              <p:spPr>
                <a:xfrm>
                  <a:off x="2057400" y="25146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9" name="Isosceles Triangle 105"/>
                <p:cNvSpPr/>
                <p:nvPr/>
              </p:nvSpPr>
              <p:spPr>
                <a:xfrm>
                  <a:off x="1676400" y="32766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0" name="Isosceles Triangle 106"/>
                <p:cNvSpPr/>
                <p:nvPr/>
              </p:nvSpPr>
              <p:spPr>
                <a:xfrm>
                  <a:off x="1371600" y="35814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1" name="Isosceles Triangle 107"/>
                <p:cNvSpPr/>
                <p:nvPr/>
              </p:nvSpPr>
              <p:spPr>
                <a:xfrm>
                  <a:off x="1999521" y="35052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2" name="Isosceles Triangle 108"/>
                <p:cNvSpPr/>
                <p:nvPr/>
              </p:nvSpPr>
              <p:spPr>
                <a:xfrm>
                  <a:off x="1905000" y="3429000"/>
                  <a:ext cx="57879" cy="76200"/>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grpSp>
          <p:nvGrpSpPr>
            <p:cNvPr id="6" name="Group 56"/>
            <p:cNvGrpSpPr/>
            <p:nvPr/>
          </p:nvGrpSpPr>
          <p:grpSpPr>
            <a:xfrm>
              <a:off x="454657" y="4495800"/>
              <a:ext cx="3161622" cy="1231692"/>
              <a:chOff x="454657" y="4495800"/>
              <a:chExt cx="3161622" cy="1231692"/>
            </a:xfrm>
          </p:grpSpPr>
          <p:grpSp>
            <p:nvGrpSpPr>
              <p:cNvPr id="7" name="Group 54"/>
              <p:cNvGrpSpPr/>
              <p:nvPr/>
            </p:nvGrpSpPr>
            <p:grpSpPr>
              <a:xfrm>
                <a:off x="762000" y="4752201"/>
                <a:ext cx="2854279" cy="975291"/>
                <a:chOff x="762000" y="4495800"/>
                <a:chExt cx="2854279" cy="975291"/>
              </a:xfrm>
            </p:grpSpPr>
            <p:sp>
              <p:nvSpPr>
                <p:cNvPr id="9" name="Rectangle 8"/>
                <p:cNvSpPr/>
                <p:nvPr/>
              </p:nvSpPr>
              <p:spPr>
                <a:xfrm>
                  <a:off x="762000" y="4572000"/>
                  <a:ext cx="165181" cy="152400"/>
                </a:xfrm>
                <a:prstGeom prst="rect">
                  <a:avLst/>
                </a:prstGeom>
                <a:solidFill>
                  <a:schemeClr val="accent5"/>
                </a:solidFill>
                <a:ln w="1905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0" name="Rectangle 9"/>
                <p:cNvSpPr/>
                <p:nvPr/>
              </p:nvSpPr>
              <p:spPr>
                <a:xfrm>
                  <a:off x="762000" y="4800600"/>
                  <a:ext cx="165181" cy="152400"/>
                </a:xfrm>
                <a:prstGeom prst="rect">
                  <a:avLst/>
                </a:prstGeom>
                <a:solidFill>
                  <a:schemeClr val="accent3"/>
                </a:solidFill>
                <a:ln w="1905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1" name="Rectangle 10"/>
                <p:cNvSpPr/>
                <p:nvPr/>
              </p:nvSpPr>
              <p:spPr>
                <a:xfrm>
                  <a:off x="762000" y="5029200"/>
                  <a:ext cx="165181" cy="152400"/>
                </a:xfrm>
                <a:prstGeom prst="rect">
                  <a:avLst/>
                </a:prstGeom>
                <a:solidFill>
                  <a:schemeClr val="accent5">
                    <a:lumMod val="40000"/>
                    <a:lumOff val="60000"/>
                  </a:schemeClr>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2" name="Isosceles Triangle 68"/>
                <p:cNvSpPr/>
                <p:nvPr/>
              </p:nvSpPr>
              <p:spPr>
                <a:xfrm>
                  <a:off x="792515" y="5257800"/>
                  <a:ext cx="121885" cy="131064"/>
                </a:xfrm>
                <a:prstGeom prst="triangle">
                  <a:avLst/>
                </a:prstGeom>
                <a:solidFill>
                  <a:schemeClr val="bg1"/>
                </a:solidFill>
                <a:ln w="952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3" name="TextBox 12"/>
                <p:cNvSpPr txBox="1"/>
                <p:nvPr/>
              </p:nvSpPr>
              <p:spPr>
                <a:xfrm>
                  <a:off x="914400" y="4495800"/>
                  <a:ext cx="1524000" cy="289491"/>
                </a:xfrm>
                <a:prstGeom prst="rect">
                  <a:avLst/>
                </a:prstGeom>
                <a:noFill/>
              </p:spPr>
              <p:txBody>
                <a:bodyPr wrap="square" rtlCol="0">
                  <a:spAutoFit/>
                </a:bodyPr>
                <a:lstStyle/>
                <a:p>
                  <a:r>
                    <a:rPr lang="en-US" sz="1200" dirty="0">
                      <a:latin typeface="+mj-lt"/>
                      <a:cs typeface="Arial"/>
                    </a:rPr>
                    <a:t>Navajo Nation</a:t>
                  </a:r>
                </a:p>
              </p:txBody>
            </p:sp>
            <p:sp>
              <p:nvSpPr>
                <p:cNvPr id="14" name="TextBox 13"/>
                <p:cNvSpPr txBox="1"/>
                <p:nvPr/>
              </p:nvSpPr>
              <p:spPr>
                <a:xfrm>
                  <a:off x="896077" y="4724400"/>
                  <a:ext cx="2720202" cy="289491"/>
                </a:xfrm>
                <a:prstGeom prst="rect">
                  <a:avLst/>
                </a:prstGeom>
                <a:noFill/>
              </p:spPr>
              <p:txBody>
                <a:bodyPr wrap="square" rtlCol="0">
                  <a:spAutoFit/>
                </a:bodyPr>
                <a:lstStyle/>
                <a:p>
                  <a:r>
                    <a:rPr lang="en-US" sz="1200" dirty="0">
                      <a:latin typeface="+mj-lt"/>
                      <a:cs typeface="Arial"/>
                    </a:rPr>
                    <a:t>White Mountain Apache</a:t>
                  </a:r>
                </a:p>
              </p:txBody>
            </p:sp>
            <p:sp>
              <p:nvSpPr>
                <p:cNvPr id="15" name="TextBox 14"/>
                <p:cNvSpPr txBox="1"/>
                <p:nvPr/>
              </p:nvSpPr>
              <p:spPr>
                <a:xfrm>
                  <a:off x="896078" y="4953000"/>
                  <a:ext cx="780322" cy="289491"/>
                </a:xfrm>
                <a:prstGeom prst="rect">
                  <a:avLst/>
                </a:prstGeom>
                <a:noFill/>
              </p:spPr>
              <p:txBody>
                <a:bodyPr wrap="square" rtlCol="0">
                  <a:spAutoFit/>
                </a:bodyPr>
                <a:lstStyle/>
                <a:p>
                  <a:r>
                    <a:rPr lang="en-US" sz="1200" dirty="0">
                      <a:latin typeface="+mj-lt"/>
                      <a:cs typeface="Arial"/>
                    </a:rPr>
                    <a:t>Hopi</a:t>
                  </a:r>
                </a:p>
              </p:txBody>
            </p:sp>
            <p:sp>
              <p:nvSpPr>
                <p:cNvPr id="16" name="TextBox 15"/>
                <p:cNvSpPr txBox="1"/>
                <p:nvPr/>
              </p:nvSpPr>
              <p:spPr>
                <a:xfrm>
                  <a:off x="896078" y="5181600"/>
                  <a:ext cx="1847122" cy="289491"/>
                </a:xfrm>
                <a:prstGeom prst="rect">
                  <a:avLst/>
                </a:prstGeom>
                <a:noFill/>
              </p:spPr>
              <p:txBody>
                <a:bodyPr wrap="square" rtlCol="0">
                  <a:spAutoFit/>
                </a:bodyPr>
                <a:lstStyle/>
                <a:p>
                  <a:r>
                    <a:rPr lang="en-US" sz="1200" dirty="0">
                      <a:latin typeface="+mj-lt"/>
                      <a:cs typeface="Arial"/>
                    </a:rPr>
                    <a:t>Laboratory</a:t>
                  </a:r>
                </a:p>
              </p:txBody>
            </p:sp>
          </p:grpSp>
          <p:sp>
            <p:nvSpPr>
              <p:cNvPr id="8" name="TextBox 7"/>
              <p:cNvSpPr txBox="1"/>
              <p:nvPr/>
            </p:nvSpPr>
            <p:spPr>
              <a:xfrm>
                <a:off x="454657" y="4495800"/>
                <a:ext cx="696959" cy="321657"/>
              </a:xfrm>
              <a:prstGeom prst="rect">
                <a:avLst/>
              </a:prstGeom>
              <a:noFill/>
            </p:spPr>
            <p:txBody>
              <a:bodyPr wrap="square" rtlCol="0">
                <a:spAutoFit/>
              </a:bodyPr>
              <a:lstStyle/>
              <a:p>
                <a:r>
                  <a:rPr lang="en-US" sz="1400" b="1" dirty="0">
                    <a:latin typeface="+mj-lt"/>
                    <a:cs typeface="Arial"/>
                  </a:rPr>
                  <a:t>Key:</a:t>
                </a:r>
              </a:p>
            </p:txBody>
          </p:sp>
        </p:grpSp>
      </p:grpSp>
      <p:sp>
        <p:nvSpPr>
          <p:cNvPr id="57" name="Text Box 283"/>
          <p:cNvSpPr txBox="1">
            <a:spLocks noChangeArrowheads="1"/>
          </p:cNvSpPr>
          <p:nvPr/>
        </p:nvSpPr>
        <p:spPr bwMode="auto">
          <a:xfrm>
            <a:off x="5350788" y="3460389"/>
            <a:ext cx="1078988" cy="307777"/>
          </a:xfrm>
          <a:prstGeom prst="rect">
            <a:avLst/>
          </a:prstGeom>
          <a:noFill/>
          <a:ln w="9525">
            <a:noFill/>
            <a:miter lim="800000"/>
            <a:headEnd/>
            <a:tailEnd/>
          </a:ln>
          <a:effectLst/>
        </p:spPr>
        <p:txBody>
          <a:bodyPr>
            <a:spAutoFit/>
          </a:bodyPr>
          <a:lstStyle/>
          <a:p>
            <a:pPr marL="0" marR="0" lvl="0" indent="0" algn="ctr" defTabSz="45720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j-lt"/>
              </a:rPr>
              <a:t>ARIZONA</a:t>
            </a:r>
          </a:p>
        </p:txBody>
      </p:sp>
      <p:sp>
        <p:nvSpPr>
          <p:cNvPr id="59" name="Title 1"/>
          <p:cNvSpPr txBox="1">
            <a:spLocks/>
          </p:cNvSpPr>
          <p:nvPr/>
        </p:nvSpPr>
        <p:spPr>
          <a:xfrm>
            <a:off x="387350" y="706115"/>
            <a:ext cx="8299450" cy="621600"/>
          </a:xfrm>
          <a:prstGeom prst="rect">
            <a:avLst/>
          </a:prstGeom>
        </p:spPr>
        <p:txBody>
          <a:bodyPr/>
          <a:lstStyle>
            <a:lvl1pPr algn="l" defTabSz="457200" rtl="0" eaLnBrk="1" latinLnBrk="0" hangingPunct="1">
              <a:spcBef>
                <a:spcPct val="0"/>
              </a:spcBef>
              <a:buNone/>
              <a:defRPr sz="3000" kern="1200" baseline="0">
                <a:solidFill>
                  <a:schemeClr val="bg1"/>
                </a:solidFill>
                <a:latin typeface="+mj-lt"/>
                <a:ea typeface="+mj-ea"/>
                <a:cs typeface="+mj-cs"/>
              </a:defRPr>
            </a:lvl1pPr>
          </a:lstStyle>
          <a:p>
            <a:r>
              <a:rPr lang="en-US"/>
              <a:t>Overview of Active Bacterial Surveillance</a:t>
            </a:r>
            <a:endParaRPr lang="en-US" dirty="0"/>
          </a:p>
        </p:txBody>
      </p:sp>
    </p:spTree>
    <p:extLst>
      <p:ext uri="{BB962C8B-B14F-4D97-AF65-F5344CB8AC3E}">
        <p14:creationId xmlns:p14="http://schemas.microsoft.com/office/powerpoint/2010/main" val="90740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 on </a:t>
            </a:r>
            <a:r>
              <a:rPr lang="en-US" i="1" dirty="0"/>
              <a:t>H. influenzae </a:t>
            </a:r>
            <a:r>
              <a:rPr lang="en-US" dirty="0"/>
              <a:t>type b (Hib)</a:t>
            </a:r>
          </a:p>
        </p:txBody>
      </p:sp>
      <p:sp>
        <p:nvSpPr>
          <p:cNvPr id="4" name="Content Placeholder 2"/>
          <p:cNvSpPr>
            <a:spLocks noGrp="1"/>
          </p:cNvSpPr>
          <p:nvPr>
            <p:ph idx="1"/>
          </p:nvPr>
        </p:nvSpPr>
        <p:spPr>
          <a:xfrm>
            <a:off x="387350" y="1727201"/>
            <a:ext cx="4174029" cy="4525963"/>
          </a:xfrm>
        </p:spPr>
        <p:txBody>
          <a:bodyPr/>
          <a:lstStyle/>
          <a:p>
            <a:r>
              <a:rPr lang="en-US" dirty="0"/>
              <a:t>Hib causes serious illness like </a:t>
            </a:r>
            <a:r>
              <a:rPr lang="en-US" b="1" dirty="0"/>
              <a:t>pneumonia, meningitis</a:t>
            </a:r>
            <a:r>
              <a:rPr lang="en-US" dirty="0"/>
              <a:t>, and </a:t>
            </a:r>
            <a:r>
              <a:rPr lang="en-US" b="1" dirty="0"/>
              <a:t>blood infections</a:t>
            </a:r>
            <a:endParaRPr lang="en-US" dirty="0"/>
          </a:p>
          <a:p>
            <a:r>
              <a:rPr lang="en-US" dirty="0"/>
              <a:t>Since 1991, children are vaccinated against Hib</a:t>
            </a:r>
          </a:p>
          <a:p>
            <a:r>
              <a:rPr lang="en-US" dirty="0"/>
              <a:t>Hib vaccine given at 2, 4, and 12-15 mos.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658" r="10790"/>
          <a:stretch/>
        </p:blipFill>
        <p:spPr>
          <a:xfrm>
            <a:off x="4773478" y="1727201"/>
            <a:ext cx="3332136" cy="3928088"/>
          </a:xfrm>
          <a:prstGeom prst="rect">
            <a:avLst/>
          </a:prstGeom>
          <a:ln>
            <a:solidFill>
              <a:schemeClr val="accent6"/>
            </a:solidFill>
          </a:ln>
          <a:effectLst/>
        </p:spPr>
      </p:pic>
      <p:sp>
        <p:nvSpPr>
          <p:cNvPr id="7" name="TextBox 6"/>
          <p:cNvSpPr txBox="1"/>
          <p:nvPr/>
        </p:nvSpPr>
        <p:spPr>
          <a:xfrm>
            <a:off x="4773478" y="5655289"/>
            <a:ext cx="3429144" cy="307777"/>
          </a:xfrm>
          <a:prstGeom prst="rect">
            <a:avLst/>
          </a:prstGeom>
          <a:noFill/>
        </p:spPr>
        <p:txBody>
          <a:bodyPr wrap="none" rtlCol="0">
            <a:spAutoFit/>
          </a:bodyPr>
          <a:lstStyle/>
          <a:p>
            <a:r>
              <a:rPr lang="en-US" sz="1400" dirty="0"/>
              <a:t>Children are at highest risk of Hib illness</a:t>
            </a:r>
          </a:p>
        </p:txBody>
      </p:sp>
    </p:spTree>
    <p:extLst>
      <p:ext uri="{BB962C8B-B14F-4D97-AF65-F5344CB8AC3E}">
        <p14:creationId xmlns:p14="http://schemas.microsoft.com/office/powerpoint/2010/main" val="9907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Hib vaccine had powerful impact, but important to keep tracking disease</a:t>
            </a:r>
          </a:p>
        </p:txBody>
      </p:sp>
      <p:sp>
        <p:nvSpPr>
          <p:cNvPr id="7" name="TextBox 6"/>
          <p:cNvSpPr txBox="1"/>
          <p:nvPr/>
        </p:nvSpPr>
        <p:spPr>
          <a:xfrm>
            <a:off x="6471137" y="1904042"/>
            <a:ext cx="1898163" cy="4078039"/>
          </a:xfrm>
          <a:prstGeom prst="rect">
            <a:avLst/>
          </a:prstGeom>
          <a:solidFill>
            <a:schemeClr val="tx2">
              <a:lumMod val="65000"/>
              <a:lumOff val="35000"/>
            </a:schemeClr>
          </a:solidFill>
        </p:spPr>
        <p:txBody>
          <a:bodyPr wrap="square" rtlCol="0">
            <a:spAutoFit/>
          </a:bodyPr>
          <a:lstStyle/>
          <a:p>
            <a:pPr algn="ctr"/>
            <a:endParaRPr lang="en-US" sz="1200" dirty="0">
              <a:solidFill>
                <a:srgbClr val="FFFFFF"/>
              </a:solidFill>
            </a:endParaRPr>
          </a:p>
          <a:p>
            <a:pPr algn="ctr"/>
            <a:r>
              <a:rPr lang="en-US" dirty="0">
                <a:solidFill>
                  <a:srgbClr val="FFFFFF"/>
                </a:solidFill>
              </a:rPr>
              <a:t>Since Hib vaccine use began, it has prevented an estimated 1,000 cases of serious illness on Navajo Nation, but disease remains much higher than the general US population</a:t>
            </a:r>
          </a:p>
          <a:p>
            <a:pPr algn="ctr"/>
            <a:endParaRPr lang="en-US" sz="1100" dirty="0">
              <a:solidFill>
                <a:srgbClr val="FFFFFF"/>
              </a:solidFill>
            </a:endParaRPr>
          </a:p>
        </p:txBody>
      </p:sp>
      <p:graphicFrame>
        <p:nvGraphicFramePr>
          <p:cNvPr id="8" name="Chart 7">
            <a:extLst>
              <a:ext uri="{FF2B5EF4-FFF2-40B4-BE49-F238E27FC236}">
                <a16:creationId xmlns:a16="http://schemas.microsoft.com/office/drawing/2014/main" id="{D1F87F09-5F00-1D47-B3CD-66D99F377B28}"/>
              </a:ext>
            </a:extLst>
          </p:cNvPr>
          <p:cNvGraphicFramePr/>
          <p:nvPr>
            <p:extLst>
              <p:ext uri="{D42A27DB-BD31-4B8C-83A1-F6EECF244321}">
                <p14:modId xmlns:p14="http://schemas.microsoft.com/office/powerpoint/2010/main" val="1767574853"/>
              </p:ext>
            </p:extLst>
          </p:nvPr>
        </p:nvGraphicFramePr>
        <p:xfrm>
          <a:off x="593932" y="1904042"/>
          <a:ext cx="5877205" cy="41445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6DEB1D5-3179-2249-87FF-1AEEC5739D2B}"/>
              </a:ext>
            </a:extLst>
          </p:cNvPr>
          <p:cNvSpPr txBox="1"/>
          <p:nvPr/>
        </p:nvSpPr>
        <p:spPr>
          <a:xfrm>
            <a:off x="1857827" y="2053772"/>
            <a:ext cx="2010230" cy="369332"/>
          </a:xfrm>
          <a:prstGeom prst="rect">
            <a:avLst/>
          </a:prstGeom>
          <a:solidFill>
            <a:schemeClr val="bg2"/>
          </a:solidFill>
        </p:spPr>
        <p:txBody>
          <a:bodyPr wrap="square" rtlCol="0">
            <a:spAutoFit/>
          </a:bodyPr>
          <a:lstStyle/>
          <a:p>
            <a:r>
              <a:rPr lang="en-US" dirty="0">
                <a:solidFill>
                  <a:schemeClr val="tx2"/>
                </a:solidFill>
                <a:latin typeface="Candara" panose="020E0502030303020204" pitchFamily="34" charset="0"/>
              </a:rPr>
              <a:t>Before Hib vaccine</a:t>
            </a:r>
          </a:p>
        </p:txBody>
      </p:sp>
      <p:sp>
        <p:nvSpPr>
          <p:cNvPr id="10" name="TextBox 9">
            <a:extLst>
              <a:ext uri="{FF2B5EF4-FFF2-40B4-BE49-F238E27FC236}">
                <a16:creationId xmlns:a16="http://schemas.microsoft.com/office/drawing/2014/main" id="{5A126056-7D0A-5F41-984D-B8A095AF7418}"/>
              </a:ext>
            </a:extLst>
          </p:cNvPr>
          <p:cNvSpPr txBox="1"/>
          <p:nvPr/>
        </p:nvSpPr>
        <p:spPr>
          <a:xfrm>
            <a:off x="4085769" y="2053772"/>
            <a:ext cx="1901373" cy="369332"/>
          </a:xfrm>
          <a:prstGeom prst="rect">
            <a:avLst/>
          </a:prstGeom>
          <a:solidFill>
            <a:schemeClr val="bg2"/>
          </a:solidFill>
        </p:spPr>
        <p:txBody>
          <a:bodyPr wrap="square" rtlCol="0">
            <a:spAutoFit/>
          </a:bodyPr>
          <a:lstStyle/>
          <a:p>
            <a:r>
              <a:rPr lang="en-US" dirty="0">
                <a:solidFill>
                  <a:schemeClr val="tx2"/>
                </a:solidFill>
                <a:latin typeface="Candara" panose="020E0502030303020204" pitchFamily="34" charset="0"/>
              </a:rPr>
              <a:t>After Hib vaccine</a:t>
            </a:r>
          </a:p>
        </p:txBody>
      </p:sp>
    </p:spTree>
    <p:extLst>
      <p:ext uri="{BB962C8B-B14F-4D97-AF65-F5344CB8AC3E}">
        <p14:creationId xmlns:p14="http://schemas.microsoft.com/office/powerpoint/2010/main" val="196205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surveillance is critical</a:t>
            </a:r>
          </a:p>
        </p:txBody>
      </p:sp>
      <p:pic>
        <p:nvPicPr>
          <p:cNvPr id="4" name="Picture 3">
            <a:extLst>
              <a:ext uri="{FF2B5EF4-FFF2-40B4-BE49-F238E27FC236}">
                <a16:creationId xmlns:a16="http://schemas.microsoft.com/office/drawing/2014/main" id="{39A07DE2-986D-664E-8AC2-F12305D3C0BC}"/>
              </a:ext>
            </a:extLst>
          </p:cNvPr>
          <p:cNvPicPr>
            <a:picLocks noChangeAspect="1"/>
          </p:cNvPicPr>
          <p:nvPr/>
        </p:nvPicPr>
        <p:blipFill rotWithShape="1">
          <a:blip r:embed="rId3"/>
          <a:srcRect l="9626" t="11207" r="18648" b="8164"/>
          <a:stretch/>
        </p:blipFill>
        <p:spPr>
          <a:xfrm>
            <a:off x="474785" y="1417638"/>
            <a:ext cx="6154616" cy="4587536"/>
          </a:xfrm>
          <a:prstGeom prst="rect">
            <a:avLst/>
          </a:prstGeom>
        </p:spPr>
      </p:pic>
      <p:sp>
        <p:nvSpPr>
          <p:cNvPr id="5" name="TextBox 4">
            <a:extLst>
              <a:ext uri="{FF2B5EF4-FFF2-40B4-BE49-F238E27FC236}">
                <a16:creationId xmlns:a16="http://schemas.microsoft.com/office/drawing/2014/main" id="{F1900943-72FE-5A46-981D-0315332A49B4}"/>
              </a:ext>
            </a:extLst>
          </p:cNvPr>
          <p:cNvSpPr txBox="1"/>
          <p:nvPr/>
        </p:nvSpPr>
        <p:spPr>
          <a:xfrm>
            <a:off x="6796699" y="1593485"/>
            <a:ext cx="2059202" cy="3416320"/>
          </a:xfrm>
          <a:prstGeom prst="rect">
            <a:avLst/>
          </a:prstGeom>
          <a:noFill/>
        </p:spPr>
        <p:txBody>
          <a:bodyPr wrap="square" rtlCol="0">
            <a:spAutoFit/>
          </a:bodyPr>
          <a:lstStyle/>
          <a:p>
            <a:r>
              <a:rPr lang="en-US" b="1" dirty="0"/>
              <a:t>Even though vaccines have lowered disease, continued tracking alerts us to changes in disease trends and allows us to proactively work with local health providers in response</a:t>
            </a:r>
          </a:p>
        </p:txBody>
      </p:sp>
    </p:spTree>
    <p:extLst>
      <p:ext uri="{BB962C8B-B14F-4D97-AF65-F5344CB8AC3E}">
        <p14:creationId xmlns:p14="http://schemas.microsoft.com/office/powerpoint/2010/main" val="35907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contributions of this work</a:t>
            </a:r>
          </a:p>
        </p:txBody>
      </p:sp>
      <p:sp>
        <p:nvSpPr>
          <p:cNvPr id="3" name="Content Placeholder 2"/>
          <p:cNvSpPr>
            <a:spLocks noGrp="1"/>
          </p:cNvSpPr>
          <p:nvPr>
            <p:ph idx="1"/>
          </p:nvPr>
        </p:nvSpPr>
        <p:spPr/>
        <p:txBody>
          <a:bodyPr/>
          <a:lstStyle/>
          <a:p>
            <a:r>
              <a:rPr lang="en-US" dirty="0"/>
              <a:t>Our surveillance project has led to: </a:t>
            </a:r>
          </a:p>
          <a:p>
            <a:pPr lvl="1"/>
            <a:r>
              <a:rPr lang="en-US" dirty="0"/>
              <a:t>Vaccine-specific policies for Native Americans</a:t>
            </a:r>
          </a:p>
          <a:p>
            <a:pPr lvl="1"/>
            <a:r>
              <a:rPr lang="en-US" dirty="0"/>
              <a:t>Prioritization of Native Americans in times of vaccine shortages </a:t>
            </a:r>
          </a:p>
          <a:p>
            <a:pPr lvl="1"/>
            <a:r>
              <a:rPr lang="en-US" dirty="0"/>
              <a:t>Increased attention on indigenous health worldwide</a:t>
            </a:r>
          </a:p>
        </p:txBody>
      </p:sp>
    </p:spTree>
    <p:extLst>
      <p:ext uri="{BB962C8B-B14F-4D97-AF65-F5344CB8AC3E}">
        <p14:creationId xmlns:p14="http://schemas.microsoft.com/office/powerpoint/2010/main" val="274057581"/>
      </p:ext>
    </p:extLst>
  </p:cSld>
  <p:clrMapOvr>
    <a:masterClrMapping/>
  </p:clrMapOvr>
</p:sld>
</file>

<file path=ppt/theme/theme1.xml><?xml version="1.0" encoding="utf-8"?>
<a:theme xmlns:a="http://schemas.openxmlformats.org/drawingml/2006/main" name="Office Theme">
  <a:themeElements>
    <a:clrScheme name="CAIH Theme">
      <a:dk1>
        <a:srgbClr val="470A00"/>
      </a:dk1>
      <a:lt1>
        <a:srgbClr val="3C9EAF"/>
      </a:lt1>
      <a:dk2>
        <a:srgbClr val="000000"/>
      </a:dk2>
      <a:lt2>
        <a:srgbClr val="FFFFFF"/>
      </a:lt2>
      <a:accent1>
        <a:srgbClr val="CE2F1B"/>
      </a:accent1>
      <a:accent2>
        <a:srgbClr val="65B5DA"/>
      </a:accent2>
      <a:accent3>
        <a:srgbClr val="864708"/>
      </a:accent3>
      <a:accent4>
        <a:srgbClr val="F79529"/>
      </a:accent4>
      <a:accent5>
        <a:srgbClr val="A01A15"/>
      </a:accent5>
      <a:accent6>
        <a:srgbClr val="1E1E1E"/>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IH15.001_PPT_MAC" id="{921795D9-29F3-9241-B600-227C478F6323}" vid="{8BCABF3A-5584-F240-A5EB-9927928EB6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IH Theme">
    <a:dk1>
      <a:srgbClr val="470A00"/>
    </a:dk1>
    <a:lt1>
      <a:srgbClr val="3C9EAF"/>
    </a:lt1>
    <a:dk2>
      <a:srgbClr val="000000"/>
    </a:dk2>
    <a:lt2>
      <a:srgbClr val="FFFFFF"/>
    </a:lt2>
    <a:accent1>
      <a:srgbClr val="CE2F1B"/>
    </a:accent1>
    <a:accent2>
      <a:srgbClr val="65B5DA"/>
    </a:accent2>
    <a:accent3>
      <a:srgbClr val="864708"/>
    </a:accent3>
    <a:accent4>
      <a:srgbClr val="F79529"/>
    </a:accent4>
    <a:accent5>
      <a:srgbClr val="A01A15"/>
    </a:accent5>
    <a:accent6>
      <a:srgbClr val="1E1E1E"/>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CAIH15.001_PPT_MAC</Template>
  <TotalTime>416</TotalTime>
  <Words>365</Words>
  <Application>Microsoft Macintosh PowerPoint</Application>
  <PresentationFormat>On-screen Show (4:3)</PresentationFormat>
  <Paragraphs>55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Candara</vt:lpstr>
      <vt:lpstr>Office Theme</vt:lpstr>
      <vt:lpstr>PowerPoint Presentation</vt:lpstr>
      <vt:lpstr>Overview of Active Bacterial Surveillance</vt:lpstr>
      <vt:lpstr>PowerPoint Presentation</vt:lpstr>
      <vt:lpstr>Spotlight on H. influenzae type b (Hib)</vt:lpstr>
      <vt:lpstr>Hib vaccine had powerful impact, but important to keep tracking disease</vt:lpstr>
      <vt:lpstr>Continued surveillance is critical</vt:lpstr>
      <vt:lpstr>Important contributions of this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Lindsay Grant</dc:creator>
  <cp:lastModifiedBy>Lindsay Grant</cp:lastModifiedBy>
  <cp:revision>27</cp:revision>
  <dcterms:created xsi:type="dcterms:W3CDTF">2017-11-15T16:03:32Z</dcterms:created>
  <dcterms:modified xsi:type="dcterms:W3CDTF">2019-04-08T13:48:47Z</dcterms:modified>
</cp:coreProperties>
</file>